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69" r:id="rId4"/>
    <p:sldId id="257" r:id="rId5"/>
    <p:sldId id="274" r:id="rId6"/>
    <p:sldId id="267" r:id="rId7"/>
    <p:sldId id="272" r:id="rId8"/>
    <p:sldId id="273" r:id="rId9"/>
    <p:sldId id="276" r:id="rId10"/>
    <p:sldId id="277" r:id="rId11"/>
    <p:sldId id="278" r:id="rId12"/>
    <p:sldId id="259" r:id="rId13"/>
    <p:sldId id="268" r:id="rId14"/>
    <p:sldId id="260" r:id="rId15"/>
    <p:sldId id="263" r:id="rId16"/>
    <p:sldId id="270" r:id="rId17"/>
    <p:sldId id="280"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56973" autoAdjust="0"/>
  </p:normalViewPr>
  <p:slideViewPr>
    <p:cSldViewPr>
      <p:cViewPr varScale="1">
        <p:scale>
          <a:sx n="33" d="100"/>
          <a:sy n="33" d="100"/>
        </p:scale>
        <p:origin x="360" y="54"/>
      </p:cViewPr>
      <p:guideLst>
        <p:guide orient="horz" pos="2160"/>
        <p:guide pos="3840"/>
      </p:guideLst>
    </p:cSldViewPr>
  </p:slideViewPr>
  <p:notesTextViewPr>
    <p:cViewPr>
      <p:scale>
        <a:sx n="75" d="100"/>
        <a:sy n="75" d="100"/>
      </p:scale>
      <p:origin x="0" y="0"/>
    </p:cViewPr>
  </p:notesTextViewPr>
  <p:notesViewPr>
    <p:cSldViewPr showGuides="1">
      <p:cViewPr varScale="1">
        <p:scale>
          <a:sx n="83" d="100"/>
          <a:sy n="83" d="100"/>
        </p:scale>
        <p:origin x="131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C712D637-7FF1-401C-9304-F85D1B95B226}">
      <dgm:prSet phldrT="[Text]"/>
      <dgm:spPr/>
      <dgm:t>
        <a:bodyPr/>
        <a:lstStyle/>
        <a:p>
          <a:r>
            <a:rPr lang="de-DE" dirty="0" smtClean="0"/>
            <a:t>Recording </a:t>
          </a:r>
          <a:r>
            <a:rPr lang="de-DE" dirty="0" err="1" smtClean="0"/>
            <a:t>by</a:t>
          </a:r>
          <a:r>
            <a:rPr lang="de-DE" dirty="0" smtClean="0"/>
            <a:t> </a:t>
          </a:r>
          <a:r>
            <a:rPr lang="de-DE" dirty="0" err="1" smtClean="0"/>
            <a:t>assistant</a:t>
          </a:r>
          <a:endParaRPr lang="de-DE" noProof="0" dirty="0"/>
        </a:p>
      </dgm:t>
    </dgm:pt>
    <dgm:pt modelId="{05E1DD5C-7FEF-48F0-9651-C74D082ACBA9}" type="parTrans" cxnId="{9653D664-EC18-40D7-9F5E-3B27A70DCA4D}">
      <dgm:prSet/>
      <dgm:spPr/>
      <dgm:t>
        <a:bodyPr/>
        <a:lstStyle/>
        <a:p>
          <a:endParaRPr lang="en-US"/>
        </a:p>
      </dgm:t>
    </dgm:pt>
    <dgm:pt modelId="{F14B97BF-E90F-4D5A-A42B-6364BCB81249}" type="sibTrans" cxnId="{9653D664-EC18-40D7-9F5E-3B27A70DCA4D}">
      <dgm:prSet/>
      <dgm:spPr/>
      <dgm:t>
        <a:bodyPr/>
        <a:lstStyle/>
        <a:p>
          <a:endParaRPr lang="en-US"/>
        </a:p>
      </dgm:t>
    </dgm:pt>
    <dgm:pt modelId="{743FE7B1-011B-42E6-8768-1EB3E95741FA}">
      <dgm:prSet phldrT="[Text]" custT="1"/>
      <dgm:spPr/>
      <dgm:t>
        <a:bodyPr/>
        <a:lstStyle/>
        <a:p>
          <a:r>
            <a:rPr lang="de-DE" sz="2000" noProof="0" dirty="0" err="1" smtClean="0"/>
            <a:t>While</a:t>
          </a:r>
          <a:r>
            <a:rPr lang="de-DE" sz="2000" noProof="0" dirty="0" smtClean="0"/>
            <a:t> </a:t>
          </a:r>
          <a:r>
            <a:rPr lang="de-DE" sz="2000" noProof="0" dirty="0" err="1" smtClean="0"/>
            <a:t>lecturing</a:t>
          </a:r>
          <a:endParaRPr lang="de-DE" sz="2000" noProof="0" dirty="0"/>
        </a:p>
      </dgm:t>
    </dgm:pt>
    <dgm:pt modelId="{921AFB12-2D70-40FB-8AB1-299E0FF2C5A6}" type="parTrans" cxnId="{6D29C741-1B1E-4EBC-A0C7-F287A8ED285A}">
      <dgm:prSet/>
      <dgm:spPr/>
      <dgm:t>
        <a:bodyPr/>
        <a:lstStyle/>
        <a:p>
          <a:endParaRPr lang="en-US"/>
        </a:p>
      </dgm:t>
    </dgm:pt>
    <dgm:pt modelId="{FFAF77DD-A644-4C36-8908-6204BB0D9268}" type="sibTrans" cxnId="{6D29C741-1B1E-4EBC-A0C7-F287A8ED285A}">
      <dgm:prSet/>
      <dgm:spPr/>
      <dgm:t>
        <a:bodyPr/>
        <a:lstStyle/>
        <a:p>
          <a:endParaRPr lang="en-US"/>
        </a:p>
      </dgm:t>
    </dgm:pt>
    <dgm:pt modelId="{DB6AA457-F75F-415D-BDD5-92045774FE4B}">
      <dgm:prSet phldrT="[Text]"/>
      <dgm:spPr/>
      <dgm:t>
        <a:bodyPr/>
        <a:lstStyle/>
        <a:p>
          <a:r>
            <a:rPr lang="de-DE" noProof="0" dirty="0" err="1" smtClean="0"/>
            <a:t>Postprocessing</a:t>
          </a:r>
          <a:r>
            <a:rPr lang="de-DE" noProof="0" dirty="0" smtClean="0"/>
            <a:t> </a:t>
          </a:r>
          <a:r>
            <a:rPr lang="de-DE" noProof="0" dirty="0" err="1" smtClean="0"/>
            <a:t>by</a:t>
          </a:r>
          <a:r>
            <a:rPr lang="de-DE" noProof="0" dirty="0" smtClean="0"/>
            <a:t> ELS</a:t>
          </a:r>
          <a:endParaRPr lang="de-DE" noProof="0" dirty="0"/>
        </a:p>
      </dgm:t>
    </dgm:pt>
    <dgm:pt modelId="{195DBB62-3C1E-4BED-ADB6-6E31CA6ABD63}" type="parTrans" cxnId="{93F76B4F-907D-4630-B1A9-C3BE3C102DFF}">
      <dgm:prSet/>
      <dgm:spPr/>
      <dgm:t>
        <a:bodyPr/>
        <a:lstStyle/>
        <a:p>
          <a:endParaRPr lang="en-US"/>
        </a:p>
      </dgm:t>
    </dgm:pt>
    <dgm:pt modelId="{C684833D-85CC-4010-A138-ABC65E139C69}" type="sibTrans" cxnId="{93F76B4F-907D-4630-B1A9-C3BE3C102DFF}">
      <dgm:prSet/>
      <dgm:spPr/>
      <dgm:t>
        <a:bodyPr/>
        <a:lstStyle/>
        <a:p>
          <a:endParaRPr lang="en-US"/>
        </a:p>
      </dgm:t>
    </dgm:pt>
    <dgm:pt modelId="{99C943DF-AAA4-4E2C-A283-FA2BF761F447}">
      <dgm:prSet phldrT="[Text]" custT="1"/>
      <dgm:spPr/>
      <dgm:t>
        <a:bodyPr/>
        <a:lstStyle/>
        <a:p>
          <a:r>
            <a:rPr lang="de-DE" sz="2000" noProof="0" dirty="0" smtClean="0"/>
            <a:t>Video </a:t>
          </a:r>
          <a:r>
            <a:rPr lang="de-DE" sz="2000" noProof="0" dirty="0" err="1" smtClean="0"/>
            <a:t>editing</a:t>
          </a:r>
          <a:r>
            <a:rPr lang="de-DE" sz="2000" noProof="0" dirty="0" smtClean="0"/>
            <a:t> </a:t>
          </a:r>
          <a:r>
            <a:rPr lang="de-DE" sz="2000" noProof="0" dirty="0" err="1" smtClean="0"/>
            <a:t>with</a:t>
          </a:r>
          <a:r>
            <a:rPr lang="de-DE" sz="2000" noProof="0" dirty="0" smtClean="0"/>
            <a:t> Adobe Premiere</a:t>
          </a:r>
          <a:endParaRPr lang="de-DE" sz="2000" noProof="0" dirty="0"/>
        </a:p>
      </dgm:t>
    </dgm:pt>
    <dgm:pt modelId="{20F107AF-35DA-4D25-AB35-B8AD821D3FE7}" type="parTrans" cxnId="{F9232B4D-645E-4C93-A5D6-A89B30504327}">
      <dgm:prSet/>
      <dgm:spPr/>
      <dgm:t>
        <a:bodyPr/>
        <a:lstStyle/>
        <a:p>
          <a:endParaRPr lang="en-US"/>
        </a:p>
      </dgm:t>
    </dgm:pt>
    <dgm:pt modelId="{4802CB64-7B32-458C-A9FF-C35C0A51E69A}" type="sibTrans" cxnId="{F9232B4D-645E-4C93-A5D6-A89B30504327}">
      <dgm:prSet/>
      <dgm:spPr/>
      <dgm:t>
        <a:bodyPr/>
        <a:lstStyle/>
        <a:p>
          <a:endParaRPr lang="en-US"/>
        </a:p>
      </dgm:t>
    </dgm:pt>
    <dgm:pt modelId="{C3DC95A2-4D92-42C5-966E-8600E4BA31BD}">
      <dgm:prSet phldrT="[Text]"/>
      <dgm:spPr/>
      <dgm:t>
        <a:bodyPr/>
        <a:lstStyle/>
        <a:p>
          <a:r>
            <a:rPr lang="de-DE" noProof="0" dirty="0" smtClean="0"/>
            <a:t>Release</a:t>
          </a:r>
          <a:endParaRPr lang="de-DE" noProof="0" dirty="0"/>
        </a:p>
      </dgm:t>
    </dgm:pt>
    <dgm:pt modelId="{F9D94033-59E5-4228-A5F3-6CB272E77E3B}" type="parTrans" cxnId="{8A476EEB-6A39-4004-AD8C-BD56913E7B26}">
      <dgm:prSet/>
      <dgm:spPr/>
      <dgm:t>
        <a:bodyPr/>
        <a:lstStyle/>
        <a:p>
          <a:endParaRPr lang="en-US"/>
        </a:p>
      </dgm:t>
    </dgm:pt>
    <dgm:pt modelId="{A43E3114-C8AC-4F44-952D-8A0D6A8A6B45}" type="sibTrans" cxnId="{8A476EEB-6A39-4004-AD8C-BD56913E7B26}">
      <dgm:prSet/>
      <dgm:spPr/>
      <dgm:t>
        <a:bodyPr/>
        <a:lstStyle/>
        <a:p>
          <a:endParaRPr lang="en-US"/>
        </a:p>
      </dgm:t>
    </dgm:pt>
    <dgm:pt modelId="{17ACD041-408C-4E7D-B463-7267D32756A1}">
      <dgm:prSet phldrT="[Text]" custT="1"/>
      <dgm:spPr/>
      <dgm:t>
        <a:bodyPr/>
        <a:lstStyle/>
        <a:p>
          <a:r>
            <a:rPr lang="de-DE" sz="2000" noProof="0" dirty="0" smtClean="0"/>
            <a:t>On </a:t>
          </a:r>
          <a:r>
            <a:rPr lang="de-DE" sz="2000" noProof="0" dirty="0" err="1" smtClean="0"/>
            <a:t>learning</a:t>
          </a:r>
          <a:r>
            <a:rPr lang="de-DE" sz="2000" noProof="0" dirty="0" smtClean="0"/>
            <a:t> </a:t>
          </a:r>
          <a:r>
            <a:rPr lang="de-DE" sz="2000" noProof="0" dirty="0" err="1" smtClean="0"/>
            <a:t>platform</a:t>
          </a:r>
          <a:r>
            <a:rPr lang="de-DE" sz="2000" noProof="0" dirty="0" smtClean="0"/>
            <a:t>/</a:t>
          </a:r>
          <a:r>
            <a:rPr lang="de-DE" sz="2000" noProof="0" dirty="0" err="1" smtClean="0"/>
            <a:t>Moodle</a:t>
          </a:r>
          <a:endParaRPr lang="de-DE" sz="2000" noProof="0" dirty="0"/>
        </a:p>
      </dgm:t>
    </dgm:pt>
    <dgm:pt modelId="{209FC651-3F8E-4BF8-8C06-328027667041}" type="parTrans" cxnId="{EBCDDEFB-4955-4864-90AB-7D693BE5DA0A}">
      <dgm:prSet/>
      <dgm:spPr/>
      <dgm:t>
        <a:bodyPr/>
        <a:lstStyle/>
        <a:p>
          <a:endParaRPr lang="en-US"/>
        </a:p>
      </dgm:t>
    </dgm:pt>
    <dgm:pt modelId="{A6AA8096-532A-4378-9BB6-B585B46357E5}" type="sibTrans" cxnId="{EBCDDEFB-4955-4864-90AB-7D693BE5DA0A}">
      <dgm:prSet/>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t>
        <a:bodyPr/>
        <a:lstStyle/>
        <a:p>
          <a:endParaRPr lang="en-US"/>
        </a:p>
      </dgm:t>
    </dgm:pt>
    <dgm:pt modelId="{127AFF01-F37D-42CC-8885-1689151201CD}" type="pres">
      <dgm:prSet presAssocID="{C3DC95A2-4D92-42C5-966E-8600E4BA31BD}" presName="boxAndChildren" presStyleCnt="0"/>
      <dgm:spPr/>
    </dgm:pt>
    <dgm:pt modelId="{588D9B7D-EC68-4FB0-96F2-2E47AC868059}" type="pres">
      <dgm:prSet presAssocID="{C3DC95A2-4D92-42C5-966E-8600E4BA31BD}" presName="parentTextBox" presStyleLbl="node1" presStyleIdx="0" presStyleCnt="3"/>
      <dgm:spPr/>
      <dgm:t>
        <a:bodyPr/>
        <a:lstStyle/>
        <a:p>
          <a:endParaRPr lang="en-US"/>
        </a:p>
      </dgm:t>
    </dgm:pt>
    <dgm:pt modelId="{B752F9F5-2482-4D52-A33E-BE0263F4B0EA}" type="pres">
      <dgm:prSet presAssocID="{C3DC95A2-4D92-42C5-966E-8600E4BA31BD}" presName="entireBox" presStyleLbl="node1" presStyleIdx="0" presStyleCnt="3"/>
      <dgm:spPr/>
      <dgm:t>
        <a:bodyPr/>
        <a:lstStyle/>
        <a:p>
          <a:endParaRPr lang="en-US"/>
        </a:p>
      </dgm:t>
    </dgm:pt>
    <dgm:pt modelId="{2DA8AD2F-BF50-4911-9A17-8274766C00A6}" type="pres">
      <dgm:prSet presAssocID="{C3DC95A2-4D92-42C5-966E-8600E4BA31BD}" presName="descendantBox" presStyleCnt="0"/>
      <dgm:spPr/>
    </dgm:pt>
    <dgm:pt modelId="{C4F2ADBF-C592-483D-A6FF-5DB9D2A90309}" type="pres">
      <dgm:prSet presAssocID="{17ACD041-408C-4E7D-B463-7267D32756A1}" presName="childTextBox" presStyleLbl="fgAccFollowNode1" presStyleIdx="0" presStyleCnt="3">
        <dgm:presLayoutVars>
          <dgm:bulletEnabled val="1"/>
        </dgm:presLayoutVars>
      </dgm:prSet>
      <dgm:spPr/>
      <dgm:t>
        <a:bodyPr/>
        <a:lstStyle/>
        <a:p>
          <a:endParaRPr lang="en-US"/>
        </a:p>
      </dgm:t>
    </dgm:pt>
    <dgm:pt modelId="{7F8DEC81-0DCB-4545-8129-1A1632B41B5E}" type="pres">
      <dgm:prSet presAssocID="{C684833D-85CC-4010-A138-ABC65E139C69}" presName="sp" presStyleCnt="0"/>
      <dgm:spPr/>
    </dgm:pt>
    <dgm:pt modelId="{33200553-5A1C-45F1-A422-26ECCEDBD439}" type="pres">
      <dgm:prSet presAssocID="{DB6AA457-F75F-415D-BDD5-92045774FE4B}" presName="arrowAndChildren" presStyleCnt="0"/>
      <dgm:spPr/>
    </dgm:pt>
    <dgm:pt modelId="{7371425A-4D37-4FA7-A21E-1529F4324E45}" type="pres">
      <dgm:prSet presAssocID="{DB6AA457-F75F-415D-BDD5-92045774FE4B}" presName="parentTextArrow" presStyleLbl="node1" presStyleIdx="0" presStyleCnt="3"/>
      <dgm:spPr/>
      <dgm:t>
        <a:bodyPr/>
        <a:lstStyle/>
        <a:p>
          <a:endParaRPr lang="en-US"/>
        </a:p>
      </dgm:t>
    </dgm:pt>
    <dgm:pt modelId="{80AD606B-F25E-46DF-B405-18F7D2EAE74A}" type="pres">
      <dgm:prSet presAssocID="{DB6AA457-F75F-415D-BDD5-92045774FE4B}" presName="arrow" presStyleLbl="node1" presStyleIdx="1" presStyleCnt="3"/>
      <dgm:spPr/>
      <dgm:t>
        <a:bodyPr/>
        <a:lstStyle/>
        <a:p>
          <a:endParaRPr lang="en-US"/>
        </a:p>
      </dgm:t>
    </dgm:pt>
    <dgm:pt modelId="{72E9B7A5-E5DC-46EA-A30C-DAC09ADD2BF7}" type="pres">
      <dgm:prSet presAssocID="{DB6AA457-F75F-415D-BDD5-92045774FE4B}" presName="descendantArrow" presStyleCnt="0"/>
      <dgm:spPr/>
    </dgm:pt>
    <dgm:pt modelId="{A8E0F749-66B2-490B-99E9-CC106B163B16}" type="pres">
      <dgm:prSet presAssocID="{99C943DF-AAA4-4E2C-A283-FA2BF761F447}" presName="childTextArrow" presStyleLbl="fgAccFollowNode1" presStyleIdx="1" presStyleCnt="3">
        <dgm:presLayoutVars>
          <dgm:bulletEnabled val="1"/>
        </dgm:presLayoutVars>
      </dgm:prSet>
      <dgm:spPr/>
      <dgm:t>
        <a:bodyPr/>
        <a:lstStyle/>
        <a:p>
          <a:endParaRPr lang="en-US"/>
        </a:p>
      </dgm:t>
    </dgm:pt>
    <dgm:pt modelId="{0226793B-92A0-4530-A8D1-D80AF6A16C31}" type="pres">
      <dgm:prSet presAssocID="{F14B97BF-E90F-4D5A-A42B-6364BCB81249}" presName="sp" presStyleCnt="0"/>
      <dgm:spPr/>
    </dgm:pt>
    <dgm:pt modelId="{1A669411-1539-46A4-9D6E-2C85E15B0FA6}" type="pres">
      <dgm:prSet presAssocID="{C712D637-7FF1-401C-9304-F85D1B95B226}" presName="arrowAndChildren" presStyleCnt="0"/>
      <dgm:spPr/>
    </dgm:pt>
    <dgm:pt modelId="{859CA2CA-8A33-4975-9F01-7A3C8BB729DE}" type="pres">
      <dgm:prSet presAssocID="{C712D637-7FF1-401C-9304-F85D1B95B226}" presName="parentTextArrow" presStyleLbl="node1" presStyleIdx="1" presStyleCnt="3"/>
      <dgm:spPr/>
      <dgm:t>
        <a:bodyPr/>
        <a:lstStyle/>
        <a:p>
          <a:endParaRPr lang="en-US"/>
        </a:p>
      </dgm:t>
    </dgm:pt>
    <dgm:pt modelId="{A48265CE-F3A3-46DB-9DD2-97590B4DBB84}" type="pres">
      <dgm:prSet presAssocID="{C712D637-7FF1-401C-9304-F85D1B95B226}" presName="arrow" presStyleLbl="node1" presStyleIdx="2" presStyleCnt="3"/>
      <dgm:spPr/>
      <dgm:t>
        <a:bodyPr/>
        <a:lstStyle/>
        <a:p>
          <a:endParaRPr lang="en-US"/>
        </a:p>
      </dgm:t>
    </dgm:pt>
    <dgm:pt modelId="{DB89CC08-BF2F-4B2E-B88D-22F7BE6ECA5F}" type="pres">
      <dgm:prSet presAssocID="{C712D637-7FF1-401C-9304-F85D1B95B226}" presName="descendantArrow" presStyleCnt="0"/>
      <dgm:spPr/>
    </dgm:pt>
    <dgm:pt modelId="{59FFE57C-E5F2-4FBD-AA4D-8DB27381892F}" type="pres">
      <dgm:prSet presAssocID="{743FE7B1-011B-42E6-8768-1EB3E95741FA}" presName="childTextArrow" presStyleLbl="fgAccFollowNode1" presStyleIdx="2" presStyleCnt="3" custLinFactNeighborX="-24262" custLinFactNeighborY="-1127">
        <dgm:presLayoutVars>
          <dgm:bulletEnabled val="1"/>
        </dgm:presLayoutVars>
      </dgm:prSet>
      <dgm:spPr/>
      <dgm:t>
        <a:bodyPr/>
        <a:lstStyle/>
        <a:p>
          <a:endParaRPr lang="en-US"/>
        </a:p>
      </dgm:t>
    </dgm:pt>
  </dgm:ptLst>
  <dgm:cxnLst>
    <dgm:cxn modelId="{0CE79BAC-C717-4253-9B80-C8A96B03C6F6}" type="presOf" srcId="{DB6AA457-F75F-415D-BDD5-92045774FE4B}" destId="{7371425A-4D37-4FA7-A21E-1529F4324E45}" srcOrd="0" destOrd="0" presId="urn:microsoft.com/office/officeart/2005/8/layout/process4"/>
    <dgm:cxn modelId="{C5225FAC-9385-411A-BFDD-CA9618BF9F59}" type="presOf" srcId="{C3DC95A2-4D92-42C5-966E-8600E4BA31BD}" destId="{588D9B7D-EC68-4FB0-96F2-2E47AC868059}" srcOrd="0" destOrd="0" presId="urn:microsoft.com/office/officeart/2005/8/layout/process4"/>
    <dgm:cxn modelId="{9653D664-EC18-40D7-9F5E-3B27A70DCA4D}" srcId="{CD5204CD-6958-4A55-82AA-4AD73B3B6A19}" destId="{C712D637-7FF1-401C-9304-F85D1B95B226}" srcOrd="0" destOrd="0" parTransId="{05E1DD5C-7FEF-48F0-9651-C74D082ACBA9}" sibTransId="{F14B97BF-E90F-4D5A-A42B-6364BCB81249}"/>
    <dgm:cxn modelId="{9316510D-13B4-4805-A422-3ADE472E3CED}" type="presOf" srcId="{17ACD041-408C-4E7D-B463-7267D32756A1}" destId="{C4F2ADBF-C592-483D-A6FF-5DB9D2A90309}" srcOrd="0" destOrd="0" presId="urn:microsoft.com/office/officeart/2005/8/layout/process4"/>
    <dgm:cxn modelId="{475DCDBB-49D7-4466-968D-3F0CC3924852}" type="presOf" srcId="{99C943DF-AAA4-4E2C-A283-FA2BF761F447}" destId="{A8E0F749-66B2-490B-99E9-CC106B163B16}" srcOrd="0" destOrd="0" presId="urn:microsoft.com/office/officeart/2005/8/layout/process4"/>
    <dgm:cxn modelId="{8A476EEB-6A39-4004-AD8C-BD56913E7B26}" srcId="{CD5204CD-6958-4A55-82AA-4AD73B3B6A19}" destId="{C3DC95A2-4D92-42C5-966E-8600E4BA31BD}" srcOrd="2" destOrd="0" parTransId="{F9D94033-59E5-4228-A5F3-6CB272E77E3B}" sibTransId="{A43E3114-C8AC-4F44-952D-8A0D6A8A6B45}"/>
    <dgm:cxn modelId="{8F9C94B8-2722-4DFB-8419-922357272B6B}" type="presOf" srcId="{CD5204CD-6958-4A55-82AA-4AD73B3B6A19}" destId="{31D3AE5D-DA06-4E2D-9D68-F5531DFE7C2B}" srcOrd="0" destOrd="0" presId="urn:microsoft.com/office/officeart/2005/8/layout/process4"/>
    <dgm:cxn modelId="{2F493247-DD71-42E2-BA13-315F9C6D9D25}" type="presOf" srcId="{C712D637-7FF1-401C-9304-F85D1B95B226}" destId="{A48265CE-F3A3-46DB-9DD2-97590B4DBB84}" srcOrd="1" destOrd="0" presId="urn:microsoft.com/office/officeart/2005/8/layout/process4"/>
    <dgm:cxn modelId="{93F76B4F-907D-4630-B1A9-C3BE3C102DFF}" srcId="{CD5204CD-6958-4A55-82AA-4AD73B3B6A19}" destId="{DB6AA457-F75F-415D-BDD5-92045774FE4B}" srcOrd="1" destOrd="0" parTransId="{195DBB62-3C1E-4BED-ADB6-6E31CA6ABD63}" sibTransId="{C684833D-85CC-4010-A138-ABC65E139C69}"/>
    <dgm:cxn modelId="{8C9BD688-12E5-4F5A-8BDA-E772A4740AB3}" type="presOf" srcId="{C712D637-7FF1-401C-9304-F85D1B95B226}" destId="{859CA2CA-8A33-4975-9F01-7A3C8BB729DE}" srcOrd="0" destOrd="0" presId="urn:microsoft.com/office/officeart/2005/8/layout/process4"/>
    <dgm:cxn modelId="{1D511413-BA69-4C30-A06E-819D3DD30080}" type="presOf" srcId="{743FE7B1-011B-42E6-8768-1EB3E95741FA}" destId="{59FFE57C-E5F2-4FBD-AA4D-8DB27381892F}" srcOrd="0" destOrd="0" presId="urn:microsoft.com/office/officeart/2005/8/layout/process4"/>
    <dgm:cxn modelId="{F9232B4D-645E-4C93-A5D6-A89B30504327}" srcId="{DB6AA457-F75F-415D-BDD5-92045774FE4B}" destId="{99C943DF-AAA4-4E2C-A283-FA2BF761F447}" srcOrd="0" destOrd="0" parTransId="{20F107AF-35DA-4D25-AB35-B8AD821D3FE7}" sibTransId="{4802CB64-7B32-458C-A9FF-C35C0A51E69A}"/>
    <dgm:cxn modelId="{0203F2AF-F4DC-42DB-872C-0270CF20114A}" type="presOf" srcId="{C3DC95A2-4D92-42C5-966E-8600E4BA31BD}" destId="{B752F9F5-2482-4D52-A33E-BE0263F4B0EA}" srcOrd="1" destOrd="0" presId="urn:microsoft.com/office/officeart/2005/8/layout/process4"/>
    <dgm:cxn modelId="{6D29C741-1B1E-4EBC-A0C7-F287A8ED285A}" srcId="{C712D637-7FF1-401C-9304-F85D1B95B226}" destId="{743FE7B1-011B-42E6-8768-1EB3E95741FA}" srcOrd="0" destOrd="0" parTransId="{921AFB12-2D70-40FB-8AB1-299E0FF2C5A6}" sibTransId="{FFAF77DD-A644-4C36-8908-6204BB0D9268}"/>
    <dgm:cxn modelId="{EBCDDEFB-4955-4864-90AB-7D693BE5DA0A}" srcId="{C3DC95A2-4D92-42C5-966E-8600E4BA31BD}" destId="{17ACD041-408C-4E7D-B463-7267D32756A1}" srcOrd="0" destOrd="0" parTransId="{209FC651-3F8E-4BF8-8C06-328027667041}" sibTransId="{A6AA8096-532A-4378-9BB6-B585B46357E5}"/>
    <dgm:cxn modelId="{0ED8DE1E-44AE-4D6E-B272-36A837D116F5}" type="presOf" srcId="{DB6AA457-F75F-415D-BDD5-92045774FE4B}" destId="{80AD606B-F25E-46DF-B405-18F7D2EAE74A}" srcOrd="1" destOrd="0" presId="urn:microsoft.com/office/officeart/2005/8/layout/process4"/>
    <dgm:cxn modelId="{598A8450-75AF-481D-9841-1D23F9884FD1}" type="presParOf" srcId="{31D3AE5D-DA06-4E2D-9D68-F5531DFE7C2B}" destId="{127AFF01-F37D-42CC-8885-1689151201CD}" srcOrd="0" destOrd="0" presId="urn:microsoft.com/office/officeart/2005/8/layout/process4"/>
    <dgm:cxn modelId="{DA7B1C90-E6CA-4055-851A-0557606EBDAC}" type="presParOf" srcId="{127AFF01-F37D-42CC-8885-1689151201CD}" destId="{588D9B7D-EC68-4FB0-96F2-2E47AC868059}" srcOrd="0" destOrd="0" presId="urn:microsoft.com/office/officeart/2005/8/layout/process4"/>
    <dgm:cxn modelId="{0E7073F3-923D-4ED6-B41B-384A82C8C200}" type="presParOf" srcId="{127AFF01-F37D-42CC-8885-1689151201CD}" destId="{B752F9F5-2482-4D52-A33E-BE0263F4B0EA}" srcOrd="1" destOrd="0" presId="urn:microsoft.com/office/officeart/2005/8/layout/process4"/>
    <dgm:cxn modelId="{34DACDD9-579D-484A-A6CA-92F20AC63C35}" type="presParOf" srcId="{127AFF01-F37D-42CC-8885-1689151201CD}" destId="{2DA8AD2F-BF50-4911-9A17-8274766C00A6}" srcOrd="2" destOrd="0" presId="urn:microsoft.com/office/officeart/2005/8/layout/process4"/>
    <dgm:cxn modelId="{CE9F8C4F-B92C-4259-B12C-1B419BF89D38}" type="presParOf" srcId="{2DA8AD2F-BF50-4911-9A17-8274766C00A6}" destId="{C4F2ADBF-C592-483D-A6FF-5DB9D2A90309}" srcOrd="0" destOrd="0" presId="urn:microsoft.com/office/officeart/2005/8/layout/process4"/>
    <dgm:cxn modelId="{47EA5B00-FECA-4EA3-8858-020831D68EBC}" type="presParOf" srcId="{31D3AE5D-DA06-4E2D-9D68-F5531DFE7C2B}" destId="{7F8DEC81-0DCB-4545-8129-1A1632B41B5E}" srcOrd="1" destOrd="0" presId="urn:microsoft.com/office/officeart/2005/8/layout/process4"/>
    <dgm:cxn modelId="{F9086655-70F6-4D62-803D-9FB2B9CECBD7}" type="presParOf" srcId="{31D3AE5D-DA06-4E2D-9D68-F5531DFE7C2B}" destId="{33200553-5A1C-45F1-A422-26ECCEDBD439}" srcOrd="2" destOrd="0" presId="urn:microsoft.com/office/officeart/2005/8/layout/process4"/>
    <dgm:cxn modelId="{F9C4E479-1A12-49B4-840E-90ED42B6D93D}" type="presParOf" srcId="{33200553-5A1C-45F1-A422-26ECCEDBD439}" destId="{7371425A-4D37-4FA7-A21E-1529F4324E45}" srcOrd="0" destOrd="0" presId="urn:microsoft.com/office/officeart/2005/8/layout/process4"/>
    <dgm:cxn modelId="{48F1D443-1A01-4371-8854-D60E466CE0B6}" type="presParOf" srcId="{33200553-5A1C-45F1-A422-26ECCEDBD439}" destId="{80AD606B-F25E-46DF-B405-18F7D2EAE74A}" srcOrd="1" destOrd="0" presId="urn:microsoft.com/office/officeart/2005/8/layout/process4"/>
    <dgm:cxn modelId="{BAD9D01B-996C-4986-8FD9-37049CDB92B5}" type="presParOf" srcId="{33200553-5A1C-45F1-A422-26ECCEDBD439}" destId="{72E9B7A5-E5DC-46EA-A30C-DAC09ADD2BF7}" srcOrd="2" destOrd="0" presId="urn:microsoft.com/office/officeart/2005/8/layout/process4"/>
    <dgm:cxn modelId="{C3CD8C6F-29BD-4ADE-A6A3-584D41BCA136}" type="presParOf" srcId="{72E9B7A5-E5DC-46EA-A30C-DAC09ADD2BF7}" destId="{A8E0F749-66B2-490B-99E9-CC106B163B16}" srcOrd="0" destOrd="0" presId="urn:microsoft.com/office/officeart/2005/8/layout/process4"/>
    <dgm:cxn modelId="{DF157FA0-6CFF-475F-B2C1-C14A30CA284D}" type="presParOf" srcId="{31D3AE5D-DA06-4E2D-9D68-F5531DFE7C2B}" destId="{0226793B-92A0-4530-A8D1-D80AF6A16C31}" srcOrd="3" destOrd="0" presId="urn:microsoft.com/office/officeart/2005/8/layout/process4"/>
    <dgm:cxn modelId="{D9B8890F-622F-4EF7-B8C9-501999392107}" type="presParOf" srcId="{31D3AE5D-DA06-4E2D-9D68-F5531DFE7C2B}" destId="{1A669411-1539-46A4-9D6E-2C85E15B0FA6}" srcOrd="4" destOrd="0" presId="urn:microsoft.com/office/officeart/2005/8/layout/process4"/>
    <dgm:cxn modelId="{CF2E4F72-F757-4A14-BF45-750381229016}" type="presParOf" srcId="{1A669411-1539-46A4-9D6E-2C85E15B0FA6}" destId="{859CA2CA-8A33-4975-9F01-7A3C8BB729DE}" srcOrd="0" destOrd="0" presId="urn:microsoft.com/office/officeart/2005/8/layout/process4"/>
    <dgm:cxn modelId="{4476044B-B0FF-4572-BB01-9732B848392A}" type="presParOf" srcId="{1A669411-1539-46A4-9D6E-2C85E15B0FA6}" destId="{A48265CE-F3A3-46DB-9DD2-97590B4DBB84}" srcOrd="1" destOrd="0" presId="urn:microsoft.com/office/officeart/2005/8/layout/process4"/>
    <dgm:cxn modelId="{108CBA6F-ABE6-49B0-8D57-CCB454AC970F}" type="presParOf" srcId="{1A669411-1539-46A4-9D6E-2C85E15B0FA6}" destId="{DB89CC08-BF2F-4B2E-B88D-22F7BE6ECA5F}" srcOrd="2" destOrd="0" presId="urn:microsoft.com/office/officeart/2005/8/layout/process4"/>
    <dgm:cxn modelId="{C675B826-3900-4575-89A0-DB78CA5B441C}" type="presParOf" srcId="{DB89CC08-BF2F-4B2E-B88D-22F7BE6ECA5F}" destId="{59FFE57C-E5F2-4FBD-AA4D-8DB27381892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de-DE" smtClean="0"/>
              <a:t>18.08.2016</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lang="de-DE" smtClean="0"/>
              <a:t>‹Nr.›</a:t>
            </a:fld>
            <a:endParaRPr lang="de-DE"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de-DE" smtClean="0"/>
              <a:t>18.08.2016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lang="de-DE" smtClean="0"/>
              <a:t>‹Nr.›</a:t>
            </a:fld>
            <a:endParaRPr lang="de-DE"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oodle2.uni-leipzig.de/course/view.php?id=181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moodle2.uni-leipzig.de/course/view.php?id=2648"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ahara.uni-leipzig.de/view/view.php?id=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lias.de/docu/ilias.php?ref_id=1989&amp;obj_id=35328&amp;from_page=35608&amp;cmd=layout&amp;cmdClass=illmpresentationgui&amp;cmdNode=k3&amp;baseClass=ilLMPresentationGUI&amp;obj_id=3560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Herzlich Willkommen</a:t>
            </a:r>
            <a:r>
              <a:rPr lang="de-DE" baseline="0" dirty="0" smtClean="0"/>
              <a:t> – mein Name ist Konstanze </a:t>
            </a:r>
            <a:r>
              <a:rPr lang="de-DE" baseline="0" dirty="0" err="1" smtClean="0"/>
              <a:t>Pabst</a:t>
            </a:r>
            <a:r>
              <a:rPr lang="de-DE" baseline="0" dirty="0" smtClean="0"/>
              <a:t> und ich darf Sie heute zu meinem Impulsvortrag „Was ist E-Learning?“ begrüßen.</a:t>
            </a:r>
          </a:p>
          <a:p>
            <a:r>
              <a:rPr lang="de-DE" baseline="0" dirty="0" smtClean="0"/>
              <a:t>Herr </a:t>
            </a:r>
            <a:r>
              <a:rPr lang="de-DE" baseline="0" dirty="0" err="1" smtClean="0"/>
              <a:t>Assfalg</a:t>
            </a:r>
            <a:r>
              <a:rPr lang="de-DE" baseline="0" dirty="0" smtClean="0"/>
              <a:t> wird freundlicherweise übersetzen – gern gehe ich auf Ihre Fragen auch innerhalb des Vortrages ein.</a:t>
            </a:r>
          </a:p>
        </p:txBody>
      </p:sp>
      <p:sp>
        <p:nvSpPr>
          <p:cNvPr id="4" name="Foliennummernplatzhalter 3"/>
          <p:cNvSpPr>
            <a:spLocks noGrp="1"/>
          </p:cNvSpPr>
          <p:nvPr>
            <p:ph type="sldNum" sz="quarter" idx="10"/>
          </p:nvPr>
        </p:nvSpPr>
        <p:spPr/>
        <p:txBody>
          <a:bodyPr/>
          <a:lstStyle/>
          <a:p>
            <a:fld id="{9555D449-B875-4B8D-8E66-224D27E54C9A}" type="slidenum">
              <a:rPr lang="de-DE" smtClean="0"/>
              <a:t>1</a:t>
            </a:fld>
            <a:endParaRPr lang="de-DE" dirty="0"/>
          </a:p>
        </p:txBody>
      </p:sp>
    </p:spTree>
    <p:extLst>
      <p:ext uri="{BB962C8B-B14F-4D97-AF65-F5344CB8AC3E}">
        <p14:creationId xmlns:p14="http://schemas.microsoft.com/office/powerpoint/2010/main" val="9596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didaktischen Vorteile von E-Vorlesungen liegen für Lehrende und Studierende auf der Hand:</a:t>
            </a:r>
          </a:p>
          <a:p>
            <a:pPr lvl="0"/>
            <a:r>
              <a:rPr lang="de-DE" sz="1200" kern="1200" dirty="0" smtClean="0">
                <a:solidFill>
                  <a:schemeClr val="tx1"/>
                </a:solidFill>
                <a:effectLst/>
                <a:latin typeface="+mn-lt"/>
                <a:ea typeface="+mn-ea"/>
                <a:cs typeface="+mn-cs"/>
              </a:rPr>
              <a:t>Für Lehrende und Studierende entstehen Reflexionsmöglichkeiten, die zeitlich und räumlich über die konkrete Einzelveranstaltung hinausgehen. Damit könnte die Qualität der begleitenden Seminare verbessert werden.</a:t>
            </a:r>
          </a:p>
          <a:p>
            <a:pPr lvl="0"/>
            <a:r>
              <a:rPr lang="de-DE" sz="1200" kern="1200" dirty="0" smtClean="0">
                <a:solidFill>
                  <a:schemeClr val="tx1"/>
                </a:solidFill>
                <a:effectLst/>
                <a:latin typeface="+mn-lt"/>
                <a:ea typeface="+mn-ea"/>
                <a:cs typeface="+mn-cs"/>
              </a:rPr>
              <a:t>Eine nachgelagerte Kommunikation (auch zu Verständnisproblemen) wird vereinfacht bzw. erst ermöglicht, z.B. in den </a:t>
            </a:r>
            <a:r>
              <a:rPr lang="de-DE" sz="1200" kern="1200" dirty="0" err="1" smtClean="0">
                <a:solidFill>
                  <a:schemeClr val="tx1"/>
                </a:solidFill>
                <a:effectLst/>
                <a:latin typeface="+mn-lt"/>
                <a:ea typeface="+mn-ea"/>
                <a:cs typeface="+mn-cs"/>
              </a:rPr>
              <a:t>Moodle</a:t>
            </a:r>
            <a:r>
              <a:rPr lang="de-DE" sz="1200" kern="1200" dirty="0" smtClean="0">
                <a:solidFill>
                  <a:schemeClr val="tx1"/>
                </a:solidFill>
                <a:effectLst/>
                <a:latin typeface="+mn-lt"/>
                <a:ea typeface="+mn-ea"/>
                <a:cs typeface="+mn-cs"/>
              </a:rPr>
              <a:t>-Kursen für die jeweilige Vorlesung. </a:t>
            </a:r>
          </a:p>
          <a:p>
            <a:pPr lvl="0"/>
            <a:r>
              <a:rPr lang="de-DE" sz="1200" kern="1200" dirty="0" smtClean="0">
                <a:solidFill>
                  <a:schemeClr val="tx1"/>
                </a:solidFill>
                <a:effectLst/>
                <a:latin typeface="+mn-lt"/>
                <a:ea typeface="+mn-ea"/>
                <a:cs typeface="+mn-cs"/>
              </a:rPr>
              <a:t>Die Prüfungsvorbereitung wird intensiviert und könnte im Zusammenhang mit begleitenden Tests bessere Prüfungsergebnisse liefern.</a:t>
            </a:r>
          </a:p>
          <a:p>
            <a:pPr lvl="0"/>
            <a:r>
              <a:rPr lang="de-DE" sz="1200" kern="1200" dirty="0" smtClean="0">
                <a:solidFill>
                  <a:schemeClr val="tx1"/>
                </a:solidFill>
                <a:effectLst/>
                <a:latin typeface="+mn-lt"/>
                <a:ea typeface="+mn-ea"/>
                <a:cs typeface="+mn-cs"/>
              </a:rPr>
              <a:t>Perspektivisch können Studierende damit auch an E-Vorlesungen teilnehmen, die fachfremd, aber von Interesse sind.</a:t>
            </a:r>
          </a:p>
          <a:p>
            <a:pPr lvl="0"/>
            <a:r>
              <a:rPr lang="de-DE" sz="1200" kern="1200" dirty="0" smtClean="0">
                <a:solidFill>
                  <a:schemeClr val="tx1"/>
                </a:solidFill>
                <a:effectLst/>
                <a:latin typeface="+mn-lt"/>
                <a:ea typeface="+mn-ea"/>
                <a:cs typeface="+mn-cs"/>
              </a:rPr>
              <a:t>Zeitliche Ausfälle wegen Krankheit oder Terminüberschneidungen können ausgeglichen werden. </a:t>
            </a:r>
          </a:p>
          <a:p>
            <a:endParaRPr lang="de-DE" dirty="0" smtClean="0"/>
          </a:p>
          <a:p>
            <a:r>
              <a:rPr lang="de-DE" sz="1200" b="1" kern="1200" dirty="0" smtClean="0">
                <a:solidFill>
                  <a:schemeClr val="tx1"/>
                </a:solidFill>
                <a:effectLst/>
                <a:latin typeface="+mn-lt"/>
                <a:ea typeface="+mn-ea"/>
                <a:cs typeface="+mn-cs"/>
              </a:rPr>
              <a:t>Mehrwerte durch Integration in die Lernplattform</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Voraussetzung für eine über die reine Aufzeichnung hinausgehende didaktische Einbettung von E-Vorlesungen ist selbstverständlich die Einbindung der Podcasts in einen Kurs der Lernplattform, womit begleitende Tests, Foren oder das Angebot zusätzlicher Materialien erst ermöglicht werden. Die Umsetzung der oben genannten Einführungsvorlesung zum Bildungssystem dient an der Universität Leipzig als Beispiel für „</a:t>
            </a:r>
            <a:r>
              <a:rPr lang="de-DE" sz="1200" kern="1200" dirty="0" err="1" smtClean="0">
                <a:solidFill>
                  <a:schemeClr val="tx1"/>
                </a:solidFill>
                <a:effectLst/>
                <a:latin typeface="+mn-lt"/>
                <a:ea typeface="+mn-ea"/>
                <a:cs typeface="+mn-cs"/>
              </a:rPr>
              <a:t>best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practice</a:t>
            </a:r>
            <a:r>
              <a:rPr lang="de-DE" sz="1200" kern="1200" dirty="0" smtClean="0">
                <a:solidFill>
                  <a:schemeClr val="tx1"/>
                </a:solidFill>
                <a:effectLst/>
                <a:latin typeface="+mn-lt"/>
                <a:ea typeface="+mn-ea"/>
                <a:cs typeface="+mn-cs"/>
              </a:rPr>
              <a:t>“.</a:t>
            </a:r>
          </a:p>
          <a:p>
            <a:r>
              <a:rPr lang="de-DE" dirty="0" smtClean="0"/>
              <a:t>- Professor </a:t>
            </a:r>
            <a:r>
              <a:rPr lang="de-DE" dirty="0" err="1" smtClean="0"/>
              <a:t>Wollersheim</a:t>
            </a:r>
            <a:r>
              <a:rPr lang="de-DE" dirty="0" smtClean="0"/>
              <a:t> setzt</a:t>
            </a:r>
            <a:r>
              <a:rPr lang="de-DE" baseline="0" dirty="0" smtClean="0"/>
              <a:t> E-Vorlesungen seit 2010 systematisch ein. (Vorlesung „Bildungssystem: historische, systematische und vergleichende Betrachtung“)</a:t>
            </a:r>
            <a:endParaRPr lang="de-DE" dirty="0" smtClean="0"/>
          </a:p>
        </p:txBody>
      </p:sp>
      <p:sp>
        <p:nvSpPr>
          <p:cNvPr id="4" name="Foliennummernplatzhalter 3"/>
          <p:cNvSpPr>
            <a:spLocks noGrp="1"/>
          </p:cNvSpPr>
          <p:nvPr>
            <p:ph type="sldNum" sz="quarter" idx="10"/>
          </p:nvPr>
        </p:nvSpPr>
        <p:spPr/>
        <p:txBody>
          <a:bodyPr/>
          <a:lstStyle/>
          <a:p>
            <a:fld id="{9555D449-B875-4B8D-8E66-224D27E54C9A}" type="slidenum">
              <a:rPr lang="de-DE" smtClean="0"/>
              <a:t>10</a:t>
            </a:fld>
            <a:endParaRPr lang="de-DE" dirty="0"/>
          </a:p>
        </p:txBody>
      </p:sp>
    </p:spTree>
    <p:extLst>
      <p:ext uri="{BB962C8B-B14F-4D97-AF65-F5344CB8AC3E}">
        <p14:creationId xmlns:p14="http://schemas.microsoft.com/office/powerpoint/2010/main" val="296099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Praxis: Wie funktioniert es und was kostet es?</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für die Aufzeichnung notwendige Technik (im Kern eine HD-Kamera mit Stativ, ein Tablet-PC und ein Mikrofonset) ist handelsübliche Standardhardware im Umfang von ca. 3000 Euro und passt in einen sogenannten Technikrucksack. Die Einsatzmöglichkeiten sind sehr flexibel. </a:t>
            </a:r>
          </a:p>
          <a:p>
            <a:r>
              <a:rPr lang="de-DE" sz="1200" kern="1200" dirty="0" smtClean="0">
                <a:solidFill>
                  <a:schemeClr val="tx1"/>
                </a:solidFill>
                <a:effectLst/>
                <a:latin typeface="+mn-lt"/>
                <a:ea typeface="+mn-ea"/>
                <a:cs typeface="+mn-cs"/>
              </a:rPr>
              <a:t>Im Idealfall benutzt der Vorlesende den Tablet-PC für seine Präsentation, wodurch die Bildschirmaufzeichnung direkt am Gerät erfolgt, und das Mikrofonset empfängt die Frequenz des Hörsaalmikrofons.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Es ist aber genau so möglich, über eine VGA-Weiche das Bildschirmsignal der Präsentation vom persönlichen Laptop der Vorlesenden aufzuzeichnen sowie das eigene Mikrofonset parallel einzusetzen.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Nachbearbeitung synchronisiert die beiden </a:t>
            </a:r>
            <a:r>
              <a:rPr lang="de-DE" sz="1200" kern="1200" dirty="0" err="1" smtClean="0">
                <a:solidFill>
                  <a:schemeClr val="tx1"/>
                </a:solidFill>
                <a:effectLst/>
                <a:latin typeface="+mn-lt"/>
                <a:ea typeface="+mn-ea"/>
                <a:cs typeface="+mn-cs"/>
              </a:rPr>
              <a:t>Videostreams</a:t>
            </a:r>
            <a:r>
              <a:rPr lang="de-DE" sz="1200" kern="1200" dirty="0" smtClean="0">
                <a:solidFill>
                  <a:schemeClr val="tx1"/>
                </a:solidFill>
                <a:effectLst/>
                <a:latin typeface="+mn-lt"/>
                <a:ea typeface="+mn-ea"/>
                <a:cs typeface="+mn-cs"/>
              </a:rPr>
              <a:t> (Dozentenvideo und Bildschirmvideo) und fügt die Kapitelmarken mit Zeitangaben ein. Ausgegeben wird beides im universellen Flashformat über den Player eines </a:t>
            </a:r>
            <a:r>
              <a:rPr lang="de-DE" sz="1200" kern="1200" dirty="0" err="1" smtClean="0">
                <a:solidFill>
                  <a:schemeClr val="tx1"/>
                </a:solidFill>
                <a:effectLst/>
                <a:latin typeface="+mn-lt"/>
                <a:ea typeface="+mn-ea"/>
                <a:cs typeface="+mn-cs"/>
              </a:rPr>
              <a:t>Streamingservers</a:t>
            </a:r>
            <a:r>
              <a:rPr lang="de-DE" sz="1200" kern="1200" dirty="0" smtClean="0">
                <a:solidFill>
                  <a:schemeClr val="tx1"/>
                </a:solidFill>
                <a:effectLst/>
                <a:latin typeface="+mn-lt"/>
                <a:ea typeface="+mn-ea"/>
                <a:cs typeface="+mn-cs"/>
              </a:rPr>
              <a:t> (Magma der BPS Bildungsportal Sachsen GmbH).</a:t>
            </a:r>
          </a:p>
          <a:p>
            <a:endParaRPr lang="de-DE" dirty="0" smtClean="0"/>
          </a:p>
          <a:p>
            <a:r>
              <a:rPr lang="de-DE" sz="1200" kern="1200" dirty="0" smtClean="0">
                <a:solidFill>
                  <a:schemeClr val="tx1"/>
                </a:solidFill>
                <a:effectLst/>
                <a:latin typeface="+mn-lt"/>
                <a:ea typeface="+mn-ea"/>
                <a:cs typeface="+mn-cs"/>
              </a:rPr>
              <a:t>Im Vergleich zu allen anderen Aufzeichnungsmethoden ist die von uns verwendete Methode sehr kostengünstig: Die Vorlesenden stellen lediglich eine (vom E-Learning-Service kostenlos geschulte) studentische Hilfskraft für den Filmvorgang im Umfang von ca. 3 Stunden pro Woche. Die Technikbereitstellung, Nachbearbeitung und Serverdienste erfolgen derzeit durch den ELS. Die Urheber- und Verwertungsrechte verbleiben bei den Dozierenden, lediglich eine Vorlesung sollte öffentlich für Werbezwecke bereit gestellt werden. Perspektivisch ist aber eine Freigabe aller Vorlesungen für die Studierenden der Universität Leipzig anzustreben.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bereits abgeschlossene Einführungs-/Pilotphase wurde aus zentralen Mitteln finanziert. Mittlerweile werden die Kosten von den Fakultäten bzw. den Lehrstühlen selbst getragen. Aus zentralen Mitteln erfolgt die Finanzierung der Nachbearbeitung, die Wartung der Technik und die Sicherstellung des Streaming-Services.   </a:t>
            </a:r>
          </a:p>
          <a:p>
            <a:r>
              <a:rPr lang="de-DE" sz="1200" kern="1200" dirty="0" smtClean="0">
                <a:solidFill>
                  <a:schemeClr val="tx1"/>
                </a:solidFill>
                <a:effectLst/>
                <a:latin typeface="+mn-lt"/>
                <a:ea typeface="+mn-ea"/>
                <a:cs typeface="+mn-cs"/>
              </a:rPr>
              <a:t>Bislang wurden über 550 Einzelveranstaltungen aufgezeichnet.</a:t>
            </a:r>
          </a:p>
          <a:p>
            <a:endParaRPr lang="de-DE" dirty="0"/>
          </a:p>
        </p:txBody>
      </p:sp>
      <p:sp>
        <p:nvSpPr>
          <p:cNvPr id="4" name="Foliennummernplatzhalter 3"/>
          <p:cNvSpPr>
            <a:spLocks noGrp="1"/>
          </p:cNvSpPr>
          <p:nvPr>
            <p:ph type="sldNum" sz="quarter" idx="10"/>
          </p:nvPr>
        </p:nvSpPr>
        <p:spPr/>
        <p:txBody>
          <a:bodyPr/>
          <a:lstStyle/>
          <a:p>
            <a:fld id="{9555D449-B875-4B8D-8E66-224D27E54C9A}" type="slidenum">
              <a:rPr lang="de-DE" smtClean="0"/>
              <a:t>11</a:t>
            </a:fld>
            <a:endParaRPr lang="de-DE" dirty="0"/>
          </a:p>
        </p:txBody>
      </p:sp>
    </p:spTree>
    <p:extLst>
      <p:ext uri="{BB962C8B-B14F-4D97-AF65-F5344CB8AC3E}">
        <p14:creationId xmlns:p14="http://schemas.microsoft.com/office/powerpoint/2010/main" val="52388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Moodle</a:t>
            </a:r>
            <a:r>
              <a:rPr lang="de-DE" dirty="0" smtClean="0"/>
              <a:t> ist ein freies, objektorientiertes Kursmanagementsystem und eine Lernplattform. Die Software bietet die Möglichkeiten zur Unterstützung kooperativer Lehr- und Lernmethoden.</a:t>
            </a:r>
          </a:p>
          <a:p>
            <a:endParaRPr lang="de-DE" dirty="0" smtClean="0"/>
          </a:p>
          <a:p>
            <a:r>
              <a:rPr lang="de-DE" dirty="0" smtClean="0"/>
              <a:t>Der Name </a:t>
            </a:r>
            <a:r>
              <a:rPr lang="de-DE" dirty="0" err="1" smtClean="0"/>
              <a:t>Moodle</a:t>
            </a:r>
            <a:r>
              <a:rPr lang="de-DE" dirty="0" smtClean="0"/>
              <a:t> war ursprünglich ein Akronym für Modular </a:t>
            </a:r>
            <a:r>
              <a:rPr lang="de-DE" dirty="0" err="1" smtClean="0"/>
              <a:t>Object-Oriented</a:t>
            </a:r>
            <a:r>
              <a:rPr lang="de-DE" dirty="0" smtClean="0"/>
              <a:t> Dynamic Learning Environment. </a:t>
            </a:r>
            <a:r>
              <a:rPr lang="de-DE" dirty="0" err="1" smtClean="0"/>
              <a:t>Moodle</a:t>
            </a:r>
            <a:r>
              <a:rPr lang="de-DE" dirty="0" smtClean="0"/>
              <a:t> hat einen hohen Verbreitungsgrad, was die über 53.000 registrierten Installationen mit 70 Millionen Nutzern in 7,7 Millionen Kursen in 221 Ländern zeigen, die auf der Projektseite erfasst wurden (Stand: Mai 2015). Hierbei handelt es sich sowohl um Unternehmen, öffentliche Bildungseinrichtungen wie Schulen und Universitäten als auch um private Bildungsträger. Weltweit gibt es 69 autorisierte „</a:t>
            </a:r>
            <a:r>
              <a:rPr lang="de-DE" dirty="0" err="1" smtClean="0"/>
              <a:t>Moodle</a:t>
            </a:r>
            <a:r>
              <a:rPr lang="de-DE" dirty="0" smtClean="0"/>
              <a:t>-Partner-Unternehmen“[April</a:t>
            </a:r>
            <a:r>
              <a:rPr lang="de-DE" baseline="0" dirty="0" smtClean="0"/>
              <a:t> 2015</a:t>
            </a:r>
            <a:r>
              <a:rPr lang="de-DE" dirty="0" smtClean="0"/>
              <a:t>], die </a:t>
            </a:r>
            <a:r>
              <a:rPr lang="de-DE" dirty="0" err="1" smtClean="0"/>
              <a:t>Moodle</a:t>
            </a:r>
            <a:r>
              <a:rPr lang="de-DE" dirty="0" smtClean="0"/>
              <a:t> professionell unterstützen, d.h. sie finanzieren die kontinuierliche Pflege und Weiterentwicklung des Programms. </a:t>
            </a:r>
          </a:p>
          <a:p>
            <a:r>
              <a:rPr lang="de-DE" dirty="0" err="1" smtClean="0"/>
              <a:t>Moodle</a:t>
            </a:r>
            <a:r>
              <a:rPr lang="de-DE" dirty="0" smtClean="0"/>
              <a:t> stellt online „Kursräume“ zur Verfügung. In diesen werden Arbeitsmaterialien und Lernaktivitäten bereitgestellt. Jeder Kurs kann so konfiguriert werden, dass nur angemeldete Teilnehmer diesen besuchen können, Gäste zugelassen sind oder zur Teilnahme ein Passwort erforderlich ist. Verschiedene Kursformate erlauben eine „wöchentliche Übersicht“, eine thematische Gliederung, ein zentrales Forum oder eine SCORM-Lerneinheit im Mittelpunkt.</a:t>
            </a:r>
          </a:p>
          <a:p>
            <a:endParaRPr lang="de-DE" dirty="0" smtClean="0"/>
          </a:p>
          <a:p>
            <a:r>
              <a:rPr lang="de-DE" dirty="0" smtClean="0"/>
              <a:t>Arbeitsmaterialien in Kursen sind Texte, Links und Dateien. Lernaktivitäten sind Foren, Test, Aufgabe, Lektion, Wiki etc. Die Anordnung von Arbeitsmaterialien und Lernaktivitäten erlauben unterschiedliche didaktische Szenarien, die einem </a:t>
            </a:r>
            <a:r>
              <a:rPr lang="de-DE" dirty="0" err="1" smtClean="0"/>
              <a:t>instruktionalistischen</a:t>
            </a:r>
            <a:r>
              <a:rPr lang="de-DE" dirty="0" smtClean="0"/>
              <a:t> oder konstruktivistischen Lernmodell folgen können.</a:t>
            </a:r>
          </a:p>
          <a:p>
            <a:endParaRPr lang="de-DE" dirty="0" smtClean="0"/>
          </a:p>
          <a:p>
            <a:r>
              <a:rPr lang="de-DE" dirty="0" smtClean="0"/>
              <a:t>Die Nutzer haben über ihnen zugewiesene Rollen im Kursraum oder für einzelne Aktivitäten unterschiedliche Rechte als Trainer/Dozent/Lehrer oder Teilnehmer/Student/Schüler. Das von der Mozilla </a:t>
            </a:r>
            <a:r>
              <a:rPr lang="de-DE" dirty="0" err="1" smtClean="0"/>
              <a:t>Foundation</a:t>
            </a:r>
            <a:r>
              <a:rPr lang="de-DE" dirty="0" smtClean="0"/>
              <a:t> betriebene Projekt der Open </a:t>
            </a:r>
            <a:r>
              <a:rPr lang="de-DE" dirty="0" err="1" smtClean="0"/>
              <a:t>Badges</a:t>
            </a:r>
            <a:r>
              <a:rPr lang="de-DE" dirty="0" smtClean="0"/>
              <a:t> eröffnet seit der Version 2.5 die Möglichkeit der Herausgabe von digitalen Leistungsnachweisen, den sogenannten Auszeichnungen. Inhaber solcher Auszeichnungen können diese über das Internet präsentieren, beispielsweise im E-Portfolio-System </a:t>
            </a:r>
            <a:r>
              <a:rPr lang="de-DE" dirty="0" err="1" smtClean="0"/>
              <a:t>Mahara</a:t>
            </a:r>
            <a:r>
              <a:rPr lang="de-DE" dirty="0" smtClean="0"/>
              <a:t>.</a:t>
            </a:r>
            <a:endParaRPr lang="de-DE" dirty="0"/>
          </a:p>
        </p:txBody>
      </p:sp>
      <p:sp>
        <p:nvSpPr>
          <p:cNvPr id="4" name="Foliennummernplatzhalter 3"/>
          <p:cNvSpPr>
            <a:spLocks noGrp="1"/>
          </p:cNvSpPr>
          <p:nvPr>
            <p:ph type="sldNum" sz="quarter" idx="10"/>
          </p:nvPr>
        </p:nvSpPr>
        <p:spPr/>
        <p:txBody>
          <a:bodyPr/>
          <a:lstStyle/>
          <a:p>
            <a:fld id="{9555D449-B875-4B8D-8E66-224D27E54C9A}" type="slidenum">
              <a:rPr lang="de-DE" smtClean="0"/>
              <a:t>12</a:t>
            </a:fld>
            <a:endParaRPr lang="de-DE" dirty="0"/>
          </a:p>
        </p:txBody>
      </p:sp>
    </p:spTree>
    <p:extLst>
      <p:ext uri="{BB962C8B-B14F-4D97-AF65-F5344CB8AC3E}">
        <p14:creationId xmlns:p14="http://schemas.microsoft.com/office/powerpoint/2010/main" val="353271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möchten ich</a:t>
            </a:r>
            <a:r>
              <a:rPr lang="de-DE" baseline="0" dirty="0" smtClean="0"/>
              <a:t> Ihnen zwei best-</a:t>
            </a:r>
            <a:r>
              <a:rPr lang="de-DE" baseline="0" dirty="0" err="1" smtClean="0"/>
              <a:t>practise</a:t>
            </a:r>
            <a:r>
              <a:rPr lang="de-DE" baseline="0" dirty="0" smtClean="0"/>
              <a:t>-Kurse an der Universität Leipzig zeigen:</a:t>
            </a:r>
          </a:p>
          <a:p>
            <a:endParaRPr lang="de-DE" baseline="0" dirty="0" smtClean="0"/>
          </a:p>
          <a:p>
            <a:r>
              <a:rPr lang="de-DE" baseline="0" dirty="0" err="1" smtClean="0"/>
              <a:t>Vetmed</a:t>
            </a:r>
            <a:r>
              <a:rPr lang="de-DE" baseline="0" dirty="0" smtClean="0"/>
              <a:t>: </a:t>
            </a:r>
            <a:r>
              <a:rPr lang="de-DE" dirty="0" smtClean="0">
                <a:hlinkClick r:id="rId3"/>
              </a:rPr>
              <a:t>https://moodle2.uni-leipzig.de/course/view.php?id=1819</a:t>
            </a:r>
            <a:endParaRPr lang="de-DE" dirty="0" smtClean="0"/>
          </a:p>
          <a:p>
            <a:r>
              <a:rPr lang="de-DE" dirty="0" smtClean="0"/>
              <a:t>Mit den angelegten Tests können die Studierenden für Kurse und Prüfungen in den Bereichen Milch- und Lebensmittelhygiene selbständig ihr Wissen überprüfen.</a:t>
            </a:r>
          </a:p>
          <a:p>
            <a:r>
              <a:rPr lang="de-DE" dirty="0" smtClean="0"/>
              <a:t>Das erste Bild zeigt</a:t>
            </a:r>
            <a:r>
              <a:rPr lang="de-DE" baseline="0" dirty="0" smtClean="0"/>
              <a:t> einen Test zum Thema „Käse“.</a:t>
            </a:r>
            <a:endParaRPr lang="de-DE" dirty="0" smtClean="0"/>
          </a:p>
          <a:p>
            <a:endParaRPr lang="de-DE" dirty="0" smtClean="0"/>
          </a:p>
          <a:p>
            <a:r>
              <a:rPr lang="de-DE" dirty="0" smtClean="0"/>
              <a:t>Best-</a:t>
            </a:r>
            <a:r>
              <a:rPr lang="de-DE" dirty="0" err="1" smtClean="0"/>
              <a:t>practise</a:t>
            </a:r>
            <a:r>
              <a:rPr lang="de-DE" dirty="0" smtClean="0"/>
              <a:t>-Kurs</a:t>
            </a:r>
            <a:r>
              <a:rPr lang="de-DE" baseline="0" dirty="0" smtClean="0"/>
              <a:t> Gruppenarbeit:</a:t>
            </a:r>
          </a:p>
          <a:p>
            <a:r>
              <a:rPr lang="de-DE" dirty="0" smtClean="0">
                <a:hlinkClick r:id="rId4"/>
              </a:rPr>
              <a:t>https://moodle2.uni-leipzig.de/course/view.php?id=2648</a:t>
            </a:r>
            <a:endParaRPr lang="de-DE" dirty="0" smtClean="0"/>
          </a:p>
          <a:p>
            <a:r>
              <a:rPr lang="de-DE" dirty="0" smtClean="0"/>
              <a:t>Mit den angelegten Lektionen lässt sich vorab angeeignetes Wissen abprüfen</a:t>
            </a:r>
          </a:p>
          <a:p>
            <a:r>
              <a:rPr lang="de-DE" dirty="0" smtClean="0"/>
              <a:t>Das Bild zeigt Theoretische Grundlagen zum Thema Gruppenarbeit mit einem PDF und anschließender Lektion</a:t>
            </a:r>
            <a:r>
              <a:rPr lang="de-DE" baseline="0" dirty="0" smtClean="0"/>
              <a:t> </a:t>
            </a:r>
            <a:r>
              <a:rPr lang="de-DE" baseline="0" smtClean="0"/>
              <a:t>zur Bearbeitung.</a:t>
            </a:r>
            <a:endParaRPr lang="de-DE" dirty="0" smtClean="0"/>
          </a:p>
          <a:p>
            <a:endParaRPr lang="de-DE" dirty="0"/>
          </a:p>
        </p:txBody>
      </p:sp>
      <p:sp>
        <p:nvSpPr>
          <p:cNvPr id="4" name="Foliennummernplatzhalter 3"/>
          <p:cNvSpPr>
            <a:spLocks noGrp="1"/>
          </p:cNvSpPr>
          <p:nvPr>
            <p:ph type="sldNum" sz="quarter" idx="10"/>
          </p:nvPr>
        </p:nvSpPr>
        <p:spPr/>
        <p:txBody>
          <a:bodyPr/>
          <a:lstStyle/>
          <a:p>
            <a:fld id="{9555D449-B875-4B8D-8E66-224D27E54C9A}" type="slidenum">
              <a:rPr lang="de-DE" smtClean="0"/>
              <a:t>13</a:t>
            </a:fld>
            <a:endParaRPr lang="de-DE" dirty="0"/>
          </a:p>
        </p:txBody>
      </p:sp>
    </p:spTree>
    <p:extLst>
      <p:ext uri="{BB962C8B-B14F-4D97-AF65-F5344CB8AC3E}">
        <p14:creationId xmlns:p14="http://schemas.microsoft.com/office/powerpoint/2010/main" val="3753682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Mahara</a:t>
            </a:r>
            <a:r>
              <a:rPr lang="de-DE" dirty="0" smtClean="0"/>
              <a:t> ist eine open </a:t>
            </a:r>
            <a:r>
              <a:rPr lang="de-DE" dirty="0" err="1" smtClean="0"/>
              <a:t>source</a:t>
            </a:r>
            <a:r>
              <a:rPr lang="de-DE" dirty="0" smtClean="0"/>
              <a:t> Software zur Erstellung und Verwaltung von E-Portfolios in einer Online-Community. E-Portfolios nutzen die neuen Medien zur Umsetzung des alten Konzepts von Portfolios.</a:t>
            </a:r>
            <a:br>
              <a:rPr lang="de-DE" dirty="0" smtClean="0"/>
            </a:br>
            <a:r>
              <a:rPr lang="de-DE" dirty="0" smtClean="0"/>
              <a:t/>
            </a:r>
            <a:br>
              <a:rPr lang="de-DE" dirty="0" smtClean="0"/>
            </a:br>
            <a:r>
              <a:rPr lang="de-DE" dirty="0" smtClean="0"/>
              <a:t>Somit sind E-Portfolios netzbasierte Sammelmappen, die verschiedene digitale Medien und Services integrieren. Studierende kreieren und pflegen ein E-Portfolio als digitalen Speicher der Artefakte, die sie im Verlauf einer Veranstaltung erstellt haben oder auch während des gesamten Studiums erstellen. Das elektronische Portfolio können Studierende benutzen, um Kompetenzen auszuweisen und ihren Lernprozess zu reflektieren.</a:t>
            </a:r>
            <a:br>
              <a:rPr lang="de-DE" dirty="0" smtClean="0"/>
            </a:br>
            <a:r>
              <a:rPr lang="de-DE" dirty="0" smtClean="0"/>
              <a:t/>
            </a:r>
            <a:br>
              <a:rPr lang="de-DE" dirty="0" smtClean="0"/>
            </a:br>
            <a:r>
              <a:rPr lang="de-DE" dirty="0" smtClean="0"/>
              <a:t>Zusätzlich kann </a:t>
            </a:r>
            <a:r>
              <a:rPr lang="de-DE" dirty="0" err="1" smtClean="0"/>
              <a:t>Mahara</a:t>
            </a:r>
            <a:r>
              <a:rPr lang="de-DE" dirty="0" smtClean="0"/>
              <a:t> zur Selbstpräsentation mit individuell einstellbarer Zeit- und Zugriffssteuerung eingesetzt werden. Das Gleiche gilt für Gruppen. </a:t>
            </a:r>
            <a:r>
              <a:rPr lang="de-DE" b="1" dirty="0" smtClean="0"/>
              <a:t>Ein sehr schönes Beispiel für eine Gruppenpräsentation</a:t>
            </a:r>
            <a:r>
              <a:rPr lang="de-DE" dirty="0" smtClean="0"/>
              <a:t> ist die hier in </a:t>
            </a:r>
            <a:r>
              <a:rPr lang="de-DE" dirty="0" err="1" smtClean="0"/>
              <a:t>Mahara</a:t>
            </a:r>
            <a:r>
              <a:rPr lang="de-DE" dirty="0" smtClean="0"/>
              <a:t> vorgenommene Außenpräsenz des </a:t>
            </a:r>
            <a:r>
              <a:rPr lang="de-DE" dirty="0" smtClean="0">
                <a:hlinkClick r:id="rId3"/>
              </a:rPr>
              <a:t>Graduiertenkollegs "Religiöser Nonkonformismus und kulturelle Dynamik</a:t>
            </a:r>
            <a:r>
              <a:rPr lang="de-DE" dirty="0" smtClean="0"/>
              <a:t>", die öffentlich erreichbar ist.</a:t>
            </a:r>
            <a:br>
              <a:rPr lang="de-DE" dirty="0" smtClean="0"/>
            </a:br>
            <a:r>
              <a:rPr lang="de-DE" dirty="0" smtClean="0"/>
              <a:t>Durch die Verschränkung mit </a:t>
            </a:r>
            <a:r>
              <a:rPr lang="de-DE" dirty="0" err="1" smtClean="0"/>
              <a:t>Moodle</a:t>
            </a:r>
            <a:r>
              <a:rPr lang="de-DE" dirty="0" smtClean="0"/>
              <a:t> (Schnittstelle mit identischem Zugang) kann man medienbruchfrei per Link von </a:t>
            </a:r>
            <a:r>
              <a:rPr lang="de-DE" dirty="0" err="1" smtClean="0"/>
              <a:t>Moodle</a:t>
            </a:r>
            <a:r>
              <a:rPr lang="de-DE" dirty="0" smtClean="0"/>
              <a:t> nach </a:t>
            </a:r>
            <a:r>
              <a:rPr lang="de-DE" dirty="0" err="1" smtClean="0"/>
              <a:t>Mahara</a:t>
            </a:r>
            <a:r>
              <a:rPr lang="de-DE" dirty="0" smtClean="0"/>
              <a:t> springen und umgekehrt (vorausgesetzt man verlinkt auf Inhalte, zu denen der Betrachter bei beiden die Rechte hat.) Somit stellt </a:t>
            </a:r>
            <a:r>
              <a:rPr lang="de-DE" dirty="0" err="1" smtClean="0"/>
              <a:t>Mahara</a:t>
            </a:r>
            <a:r>
              <a:rPr lang="de-DE" dirty="0" smtClean="0"/>
              <a:t> die ideale Ergänzung zur Lernplattform </a:t>
            </a:r>
            <a:r>
              <a:rPr lang="de-DE" dirty="0" err="1" smtClean="0"/>
              <a:t>Moodle</a:t>
            </a:r>
            <a:r>
              <a:rPr lang="de-DE" dirty="0" smtClean="0"/>
              <a:t> dar.</a:t>
            </a:r>
            <a:br>
              <a:rPr lang="de-DE" dirty="0" smtClean="0"/>
            </a:b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9555D449-B875-4B8D-8E66-224D27E54C9A}" type="slidenum">
              <a:rPr lang="de-DE" smtClean="0"/>
              <a:t>14</a:t>
            </a:fld>
            <a:endParaRPr lang="de-DE" dirty="0"/>
          </a:p>
        </p:txBody>
      </p:sp>
    </p:spTree>
    <p:extLst>
      <p:ext uri="{BB962C8B-B14F-4D97-AF65-F5344CB8AC3E}">
        <p14:creationId xmlns:p14="http://schemas.microsoft.com/office/powerpoint/2010/main" val="26949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a:t>
            </a:r>
            <a:r>
              <a:rPr lang="de-DE" dirty="0" err="1" smtClean="0"/>
              <a:t>Mahara</a:t>
            </a:r>
            <a:r>
              <a:rPr lang="de-DE" dirty="0" smtClean="0"/>
              <a:t> können Nutzer grundsätzlich selbst bestimmen, welche Informationen für wen zugänglich sind. Zudem wird die Möglichkeit einer effizienten Datenverwaltung geboten. Es können Ordner erstellt und Dateien hochgeladen und gespeichert werden. Diese können mit Tags versehen werden. </a:t>
            </a:r>
            <a:br>
              <a:rPr lang="de-DE" dirty="0" smtClean="0"/>
            </a:br>
            <a:r>
              <a:rPr lang="de-DE" dirty="0" smtClean="0"/>
              <a:t>Mit </a:t>
            </a:r>
            <a:r>
              <a:rPr lang="de-DE" dirty="0" err="1" smtClean="0"/>
              <a:t>Mahara</a:t>
            </a:r>
            <a:r>
              <a:rPr lang="de-DE" dirty="0" smtClean="0"/>
              <a:t> können eigene Blogs erstellt und freigegeben werden, z.B. für ein online geführtes Journal. Der Nutzer hat auch die Möglichkeit sich selbst durch seine biografischen Informationen, seine berufliche Laufbahn, etc. darzustellen und seinen Freunden gezielt freizugeben.</a:t>
            </a:r>
          </a:p>
          <a:p>
            <a:endParaRPr lang="de-DE" dirty="0" smtClean="0"/>
          </a:p>
          <a:p>
            <a:r>
              <a:rPr lang="de-DE" dirty="0" smtClean="0"/>
              <a:t>Diese verschiedenen</a:t>
            </a:r>
            <a:r>
              <a:rPr lang="de-DE" baseline="0" dirty="0" smtClean="0"/>
              <a:t> A</a:t>
            </a:r>
            <a:r>
              <a:rPr lang="de-DE" dirty="0" smtClean="0"/>
              <a:t>nwendungsmöglichkeiten bietet </a:t>
            </a:r>
            <a:r>
              <a:rPr lang="de-DE" dirty="0" err="1" smtClean="0"/>
              <a:t>Mahara</a:t>
            </a:r>
            <a:r>
              <a:rPr lang="de-DE" dirty="0" smtClean="0"/>
              <a:t>:</a:t>
            </a:r>
          </a:p>
          <a:p>
            <a:endParaRPr lang="de-DE" dirty="0" smtClean="0"/>
          </a:p>
          <a:p>
            <a:r>
              <a:rPr lang="de-DE" dirty="0" smtClean="0"/>
              <a:t>    Selbstpräsentation</a:t>
            </a:r>
          </a:p>
          <a:p>
            <a:r>
              <a:rPr lang="de-DE" dirty="0" smtClean="0"/>
              <a:t>    Selbstvorstellung über die Profilseite</a:t>
            </a:r>
          </a:p>
          <a:p>
            <a:r>
              <a:rPr lang="de-DE" dirty="0" smtClean="0"/>
              <a:t>    Gruppenpräsentation</a:t>
            </a:r>
          </a:p>
          <a:p>
            <a:r>
              <a:rPr lang="de-DE" dirty="0" smtClean="0"/>
              <a:t>    Bewerbung</a:t>
            </a:r>
          </a:p>
          <a:p>
            <a:r>
              <a:rPr lang="de-DE" dirty="0" smtClean="0"/>
              <a:t>    Das Entwicklungsportfolio</a:t>
            </a:r>
          </a:p>
          <a:p>
            <a:r>
              <a:rPr lang="de-DE" dirty="0" smtClean="0"/>
              <a:t>    Das Vorzeige- bzw. Präsentationsportfolio</a:t>
            </a:r>
          </a:p>
          <a:p>
            <a:r>
              <a:rPr lang="de-DE" dirty="0" smtClean="0"/>
              <a:t>    Das Beurteilungsportfolio</a:t>
            </a:r>
          </a:p>
          <a:p>
            <a:r>
              <a:rPr lang="de-DE" dirty="0" smtClean="0"/>
              <a:t>    Recherche- und Arbeitsportfolio</a:t>
            </a:r>
          </a:p>
          <a:p>
            <a:endParaRPr lang="de-DE" dirty="0" smtClean="0"/>
          </a:p>
        </p:txBody>
      </p:sp>
      <p:sp>
        <p:nvSpPr>
          <p:cNvPr id="4" name="Foliennummernplatzhalter 3"/>
          <p:cNvSpPr>
            <a:spLocks noGrp="1"/>
          </p:cNvSpPr>
          <p:nvPr>
            <p:ph type="sldNum" sz="quarter" idx="10"/>
          </p:nvPr>
        </p:nvSpPr>
        <p:spPr/>
        <p:txBody>
          <a:bodyPr/>
          <a:lstStyle/>
          <a:p>
            <a:fld id="{9555D449-B875-4B8D-8E66-224D27E54C9A}" type="slidenum">
              <a:rPr lang="de-DE" smtClean="0"/>
              <a:t>15</a:t>
            </a:fld>
            <a:endParaRPr lang="de-DE" dirty="0"/>
          </a:p>
        </p:txBody>
      </p:sp>
    </p:spTree>
    <p:extLst>
      <p:ext uri="{BB962C8B-B14F-4D97-AF65-F5344CB8AC3E}">
        <p14:creationId xmlns:p14="http://schemas.microsoft.com/office/powerpoint/2010/main" val="22170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a:t>
            </a:r>
            <a:r>
              <a:rPr lang="de-DE" baseline="0" dirty="0" smtClean="0"/>
              <a:t> </a:t>
            </a:r>
            <a:r>
              <a:rPr lang="de-DE" dirty="0" smtClean="0"/>
              <a:t>erster Lehrfilm zum Thema Papier, Einbände, Tinten und Buchschäden bei orientalischen Handschriften.</a:t>
            </a:r>
          </a:p>
          <a:p>
            <a:r>
              <a:rPr lang="de-DE" dirty="0" smtClean="0"/>
              <a:t>Ausgehend vom einem Einführungsfilm in die orientalische Handschriftenkunde einer Professorin aus Halle hat das</a:t>
            </a:r>
            <a:r>
              <a:rPr lang="de-DE" baseline="0" dirty="0" smtClean="0"/>
              <a:t> Orientalische Institut der UL </a:t>
            </a:r>
            <a:r>
              <a:rPr lang="de-DE" dirty="0" smtClean="0"/>
              <a:t>beschlossen, die Idee ebenfalls aufzubereiten</a:t>
            </a:r>
            <a:r>
              <a:rPr lang="de-DE" baseline="0" dirty="0" smtClean="0"/>
              <a:t> </a:t>
            </a:r>
            <a:r>
              <a:rPr lang="de-DE" dirty="0" smtClean="0"/>
              <a:t>und weiterzuführen, um auch tiefergehendes Wissen in </a:t>
            </a:r>
            <a:r>
              <a:rPr lang="de-DE" dirty="0" err="1" smtClean="0"/>
              <a:t>Filmform</a:t>
            </a:r>
            <a:r>
              <a:rPr lang="de-DE" dirty="0" smtClean="0"/>
              <a:t> zu bringen, falls irgendwann unsere </a:t>
            </a:r>
            <a:r>
              <a:rPr lang="de-DE" dirty="0" err="1" smtClean="0"/>
              <a:t>Kodikologen</a:t>
            </a:r>
            <a:r>
              <a:rPr lang="de-DE" dirty="0" smtClean="0"/>
              <a:t> nicht mehr in Leipzig arbeiten, wir am Orientalischen Institut aber trotzdem noch Studierende darin ausbilden wollen. Die Filme sollen auf der Lernplattform </a:t>
            </a:r>
            <a:r>
              <a:rPr lang="de-DE" dirty="0" err="1" smtClean="0"/>
              <a:t>Moodle</a:t>
            </a:r>
            <a:r>
              <a:rPr lang="de-DE" dirty="0" smtClean="0"/>
              <a:t> präsentiert werden (wo dieser und auch der Film aus Halle bereits eingebunden ist, so dass Leipziger Studierende und solche der Partneruniversitäten (mit Hörerausweis) darauf zugreifen können. Die Filme selbst werden auf der Magma-Videoplattform des Bildungsportals Sachsen gelagert. </a:t>
            </a:r>
          </a:p>
          <a:p>
            <a:r>
              <a:rPr lang="de-DE" dirty="0" smtClean="0"/>
              <a:t>Der Zugriff erfolgt damit immer über eine Form der Anmeldung per Uni-Zugangsdaten.</a:t>
            </a:r>
          </a:p>
          <a:p>
            <a:r>
              <a:rPr lang="de-DE" dirty="0" smtClean="0"/>
              <a:t> </a:t>
            </a:r>
          </a:p>
          <a:p>
            <a:r>
              <a:rPr lang="de-DE" sz="1200" dirty="0" smtClean="0"/>
              <a:t>Der Film entstand in Kooperation zwischen der Universitätsbibliothek Leipzig, des Orientalischen Institutes und des E-Learning-Service der Universität Leipzig.</a:t>
            </a:r>
            <a:br>
              <a:rPr lang="de-DE" sz="1200" dirty="0" smtClean="0"/>
            </a:br>
            <a:r>
              <a:rPr lang="de-DE" sz="1200" dirty="0" smtClean="0"/>
              <a:t>Schnitt und </a:t>
            </a:r>
            <a:r>
              <a:rPr lang="de-DE" sz="1200" dirty="0" err="1" smtClean="0"/>
              <a:t>Tonregie</a:t>
            </a:r>
            <a:r>
              <a:rPr lang="de-DE" sz="1200" dirty="0" smtClean="0"/>
              <a:t>: Karolin Dörner</a:t>
            </a:r>
            <a:br>
              <a:rPr lang="de-DE" sz="1200" dirty="0" smtClean="0"/>
            </a:br>
            <a:r>
              <a:rPr lang="de-DE" sz="1200" dirty="0" smtClean="0"/>
              <a:t>Kamera: Gregor Stehr</a:t>
            </a:r>
            <a:br>
              <a:rPr lang="de-DE" sz="1200" dirty="0" smtClean="0"/>
            </a:br>
            <a:r>
              <a:rPr lang="de-DE" sz="1200" dirty="0" smtClean="0"/>
              <a:t>Redaktion, Foliengestaltung und Sprecher: Cornelius Berthold</a:t>
            </a:r>
          </a:p>
          <a:p>
            <a:r>
              <a:rPr lang="de-DE" sz="1200" dirty="0" smtClean="0"/>
              <a:t>Link zum Kurs:</a:t>
            </a:r>
            <a:r>
              <a:rPr lang="de-DE" sz="1200" baseline="0" dirty="0" smtClean="0"/>
              <a:t> </a:t>
            </a:r>
            <a:endParaRPr lang="de-DE" sz="1200" dirty="0" smtClean="0"/>
          </a:p>
          <a:p>
            <a:r>
              <a:rPr lang="de-DE" sz="1200" dirty="0" smtClean="0"/>
              <a:t>https://moodle2.uni-leipzig.de/mod/page/view.php?id=261890</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Arbeit größtenteils mit Beständen/</a:t>
            </a:r>
            <a:r>
              <a:rPr lang="de-DE" baseline="0" dirty="0" smtClean="0"/>
              <a:t> Büchern </a:t>
            </a:r>
            <a:r>
              <a:rPr lang="de-DE" dirty="0" smtClean="0"/>
              <a:t>aus der Universitätsbibliothek.</a:t>
            </a:r>
          </a:p>
          <a:p>
            <a:endParaRPr lang="de-DE" dirty="0"/>
          </a:p>
        </p:txBody>
      </p:sp>
      <p:sp>
        <p:nvSpPr>
          <p:cNvPr id="4" name="Foliennummernplatzhalter 3"/>
          <p:cNvSpPr>
            <a:spLocks noGrp="1"/>
          </p:cNvSpPr>
          <p:nvPr>
            <p:ph type="sldNum" sz="quarter" idx="10"/>
          </p:nvPr>
        </p:nvSpPr>
        <p:spPr/>
        <p:txBody>
          <a:bodyPr/>
          <a:lstStyle/>
          <a:p>
            <a:fld id="{9555D449-B875-4B8D-8E66-224D27E54C9A}" type="slidenum">
              <a:rPr lang="de-DE" smtClean="0"/>
              <a:t>16</a:t>
            </a:fld>
            <a:endParaRPr lang="de-DE" dirty="0"/>
          </a:p>
        </p:txBody>
      </p:sp>
    </p:spTree>
    <p:extLst>
      <p:ext uri="{BB962C8B-B14F-4D97-AF65-F5344CB8AC3E}">
        <p14:creationId xmlns:p14="http://schemas.microsoft.com/office/powerpoint/2010/main" val="173421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drei Jahren Projektlaufzeit wurde ein virtuelles Lehrangebot zur Unterstützung der reduzierten Präsenzkurse aufgebaut. </a:t>
            </a:r>
          </a:p>
          <a:p>
            <a:r>
              <a:rPr lang="de-DE" dirty="0" smtClean="0"/>
              <a:t>Von 2009 bis 2012 konnte eine digitale Infrastruktur entwickelt werden, die den Anforderungen der nahen Zukunft stand hält. </a:t>
            </a:r>
          </a:p>
          <a:p>
            <a:r>
              <a:rPr lang="de-DE" dirty="0" smtClean="0"/>
              <a:t>Innerhalb eines eng zusammenarbeitenden Projektteams wurden die interdisziplinären Wissensgebiete der Toxikologie erarbeitet. </a:t>
            </a:r>
          </a:p>
          <a:p>
            <a:r>
              <a:rPr lang="de-DE" dirty="0" smtClean="0"/>
              <a:t>Seit September 2012 greifen Studierende auf das erweiterte Lehrangebot zu.</a:t>
            </a:r>
          </a:p>
          <a:p>
            <a:endParaRPr lang="de-DE" dirty="0" smtClean="0"/>
          </a:p>
          <a:p>
            <a:r>
              <a:rPr lang="de-DE" dirty="0" smtClean="0"/>
              <a:t>In dem als Aufbaustudium mit Fernstudiencharakter konzipierten Studiengang wird Akademikern in fünf Semestern ein breites Spektrum toxikologischer und ökologischer Kenntnisse vermittelt.</a:t>
            </a:r>
          </a:p>
          <a:p>
            <a:r>
              <a:rPr lang="de-DE" dirty="0" smtClean="0"/>
              <a:t>Das Gesamtprogramm ist berufsbegleitend konzipiert und umfasst 13 Präsenzveranstaltungen in 2 Jahren in Leipzig von denen 10 Module besucht werden sollten. </a:t>
            </a:r>
          </a:p>
          <a:p>
            <a:r>
              <a:rPr lang="de-DE" dirty="0" smtClean="0"/>
              <a:t>Die Lerninhalte werden überwiegend im Internet und per Handreichungen zur Verfügung gestellt.</a:t>
            </a:r>
          </a:p>
          <a:p>
            <a:r>
              <a:rPr lang="de-DE" dirty="0" smtClean="0"/>
              <a:t>In den Wochenlehrgängen sind schriftliche Klausuren (MC-Fragen) über die behandelten Stoffgebiete abzulegen.</a:t>
            </a:r>
          </a:p>
          <a:p>
            <a:r>
              <a:rPr lang="de-DE" dirty="0" smtClean="0"/>
              <a:t>Nach der Abschlussarbeit und dem mündlichen Examen vor einer Prüfungskommission erhalten die Absolventen ein Zeugnis über die erfolgreiche Teilnahme und eine Urkunde, die zur Führung des Zusatzes zur vorher erworbenen Berufsbezeichnung "Fachwissenschaftler für Toxikologie" berechtigt.</a:t>
            </a:r>
            <a:endParaRPr lang="de-DE" dirty="0"/>
          </a:p>
        </p:txBody>
      </p:sp>
      <p:sp>
        <p:nvSpPr>
          <p:cNvPr id="4" name="Foliennummernplatzhalter 3"/>
          <p:cNvSpPr>
            <a:spLocks noGrp="1"/>
          </p:cNvSpPr>
          <p:nvPr>
            <p:ph type="sldNum" sz="quarter" idx="10"/>
          </p:nvPr>
        </p:nvSpPr>
        <p:spPr/>
        <p:txBody>
          <a:bodyPr/>
          <a:lstStyle/>
          <a:p>
            <a:fld id="{9555D449-B875-4B8D-8E66-224D27E54C9A}" type="slidenum">
              <a:rPr lang="de-DE" smtClean="0"/>
              <a:t>17</a:t>
            </a:fld>
            <a:endParaRPr lang="de-DE" dirty="0"/>
          </a:p>
        </p:txBody>
      </p:sp>
    </p:spTree>
    <p:extLst>
      <p:ext uri="{BB962C8B-B14F-4D97-AF65-F5344CB8AC3E}">
        <p14:creationId xmlns:p14="http://schemas.microsoft.com/office/powerpoint/2010/main" val="1661949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Gern freue ich</a:t>
            </a:r>
            <a:r>
              <a:rPr lang="de-DE" baseline="0" dirty="0" smtClean="0"/>
              <a:t> mich jetzt auf eine rege Diskussion</a:t>
            </a:r>
            <a:endParaRPr lang="de-DE" dirty="0"/>
          </a:p>
        </p:txBody>
      </p:sp>
      <p:sp>
        <p:nvSpPr>
          <p:cNvPr id="4" name="Foliennummernplatzhalter 3"/>
          <p:cNvSpPr>
            <a:spLocks noGrp="1"/>
          </p:cNvSpPr>
          <p:nvPr>
            <p:ph type="sldNum" sz="quarter" idx="10"/>
          </p:nvPr>
        </p:nvSpPr>
        <p:spPr/>
        <p:txBody>
          <a:bodyPr/>
          <a:lstStyle/>
          <a:p>
            <a:fld id="{9555D449-B875-4B8D-8E66-224D27E54C9A}" type="slidenum">
              <a:rPr lang="de-DE" smtClean="0"/>
              <a:t>18</a:t>
            </a:fld>
            <a:endParaRPr lang="de-DE" dirty="0"/>
          </a:p>
        </p:txBody>
      </p:sp>
    </p:spTree>
    <p:extLst>
      <p:ext uri="{BB962C8B-B14F-4D97-AF65-F5344CB8AC3E}">
        <p14:creationId xmlns:p14="http://schemas.microsoft.com/office/powerpoint/2010/main" val="428903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a:t>
            </a:r>
            <a:r>
              <a:rPr lang="de-DE" baseline="0" dirty="0" smtClean="0"/>
              <a:t> auf der ersten Folie sehen Sie einen inhaltlichen Abriss – so ist der heutige Impulsvortrag aufgebaut:</a:t>
            </a:r>
          </a:p>
          <a:p>
            <a:endParaRPr lang="de-DE" dirty="0" smtClean="0"/>
          </a:p>
          <a:p>
            <a:pPr marL="457200" indent="-457200">
              <a:buFont typeface="+mj-lt"/>
              <a:buAutoNum type="arabicPeriod"/>
            </a:pPr>
            <a:r>
              <a:rPr lang="de-DE" dirty="0" smtClean="0"/>
              <a:t>E-Learning im allgemeinen Überblick</a:t>
            </a:r>
          </a:p>
          <a:p>
            <a:pPr lvl="1"/>
            <a:r>
              <a:rPr lang="de-DE" dirty="0" smtClean="0"/>
              <a:t>Begriffe von E- und </a:t>
            </a:r>
            <a:r>
              <a:rPr lang="de-DE" dirty="0" err="1" smtClean="0"/>
              <a:t>Blended</a:t>
            </a:r>
            <a:r>
              <a:rPr lang="de-DE" dirty="0" smtClean="0"/>
              <a:t>-Learning</a:t>
            </a:r>
          </a:p>
          <a:p>
            <a:pPr marL="457200" indent="-457200">
              <a:buFont typeface="+mj-lt"/>
              <a:buAutoNum type="arabicPeriod"/>
            </a:pPr>
            <a:r>
              <a:rPr lang="de-DE" dirty="0" smtClean="0"/>
              <a:t>Projekte vorstellen: </a:t>
            </a:r>
          </a:p>
          <a:p>
            <a:pPr lvl="1"/>
            <a:r>
              <a:rPr lang="de-DE" dirty="0" smtClean="0"/>
              <a:t>E-Assessment</a:t>
            </a:r>
          </a:p>
          <a:p>
            <a:pPr lvl="1"/>
            <a:r>
              <a:rPr lang="de-DE" dirty="0" err="1" smtClean="0"/>
              <a:t>Videopodcasting</a:t>
            </a:r>
            <a:endParaRPr lang="de-DE" dirty="0" smtClean="0"/>
          </a:p>
          <a:p>
            <a:pPr lvl="1"/>
            <a:r>
              <a:rPr lang="de-DE" dirty="0" err="1" smtClean="0"/>
              <a:t>Moodle</a:t>
            </a:r>
            <a:endParaRPr lang="de-DE" dirty="0" smtClean="0"/>
          </a:p>
          <a:p>
            <a:pPr lvl="1"/>
            <a:r>
              <a:rPr lang="de-DE" dirty="0" err="1" smtClean="0"/>
              <a:t>Mahara</a:t>
            </a:r>
            <a:r>
              <a:rPr lang="de-DE" dirty="0" smtClean="0"/>
              <a:t> </a:t>
            </a:r>
          </a:p>
          <a:p>
            <a:pPr marL="457200" indent="-457200">
              <a:buFont typeface="+mj-lt"/>
              <a:buAutoNum type="arabicPeriod"/>
            </a:pPr>
            <a:r>
              <a:rPr lang="de-DE" dirty="0" smtClean="0"/>
              <a:t>Szenarien</a:t>
            </a:r>
          </a:p>
          <a:p>
            <a:pPr lvl="1"/>
            <a:r>
              <a:rPr lang="de-DE" dirty="0" smtClean="0"/>
              <a:t>Lehrfilm zur orientalischen Handschriftenkunde </a:t>
            </a:r>
          </a:p>
          <a:p>
            <a:pPr lvl="1"/>
            <a:r>
              <a:rPr lang="de-DE" dirty="0" smtClean="0"/>
              <a:t>Toxikologie-Studiengang</a:t>
            </a:r>
          </a:p>
          <a:p>
            <a:endParaRPr lang="de-DE" dirty="0" smtClean="0"/>
          </a:p>
        </p:txBody>
      </p:sp>
      <p:sp>
        <p:nvSpPr>
          <p:cNvPr id="4" name="Foliennummernplatzhalter 3"/>
          <p:cNvSpPr>
            <a:spLocks noGrp="1"/>
          </p:cNvSpPr>
          <p:nvPr>
            <p:ph type="sldNum" sz="quarter" idx="10"/>
          </p:nvPr>
        </p:nvSpPr>
        <p:spPr/>
        <p:txBody>
          <a:bodyPr/>
          <a:lstStyle/>
          <a:p>
            <a:fld id="{9555D449-B875-4B8D-8E66-224D27E54C9A}" type="slidenum">
              <a:rPr lang="de-DE" smtClean="0"/>
              <a:t>2</a:t>
            </a:fld>
            <a:endParaRPr lang="de-DE" dirty="0"/>
          </a:p>
        </p:txBody>
      </p:sp>
    </p:spTree>
    <p:extLst>
      <p:ext uri="{BB962C8B-B14F-4D97-AF65-F5344CB8AC3E}">
        <p14:creationId xmlns:p14="http://schemas.microsoft.com/office/powerpoint/2010/main" val="250837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200" kern="1200" dirty="0" smtClean="0">
                <a:solidFill>
                  <a:schemeClr val="tx1"/>
                </a:solidFill>
                <a:effectLst/>
                <a:latin typeface="+mn-lt"/>
                <a:ea typeface="+mn-ea"/>
                <a:cs typeface="+mn-cs"/>
              </a:rPr>
              <a:t>Kurz bevor wir inhaltlich</a:t>
            </a:r>
            <a:r>
              <a:rPr lang="de-DE" sz="1200" kern="1200" baseline="0" dirty="0" smtClean="0">
                <a:solidFill>
                  <a:schemeClr val="tx1"/>
                </a:solidFill>
                <a:effectLst/>
                <a:latin typeface="+mn-lt"/>
                <a:ea typeface="+mn-ea"/>
                <a:cs typeface="+mn-cs"/>
              </a:rPr>
              <a:t> starten, </a:t>
            </a:r>
            <a:r>
              <a:rPr lang="de-DE" sz="1200" kern="1200" dirty="0" smtClean="0">
                <a:solidFill>
                  <a:schemeClr val="tx1"/>
                </a:solidFill>
                <a:effectLst/>
                <a:latin typeface="+mn-lt"/>
                <a:ea typeface="+mn-ea"/>
                <a:cs typeface="+mn-cs"/>
              </a:rPr>
              <a:t>möchte ich noch meine Person vorstellen:</a:t>
            </a:r>
            <a:endParaRPr lang="de-DE" dirty="0" smtClean="0">
              <a:effectLst/>
            </a:endParaRPr>
          </a:p>
          <a:p>
            <a:pPr rtl="0"/>
            <a:r>
              <a:rPr lang="de-DE" sz="1200" kern="1200" dirty="0" smtClean="0">
                <a:solidFill>
                  <a:schemeClr val="tx1"/>
                </a:solidFill>
                <a:effectLst/>
                <a:latin typeface="+mn-lt"/>
                <a:ea typeface="+mn-ea"/>
                <a:cs typeface="+mn-cs"/>
              </a:rPr>
              <a:t> </a:t>
            </a:r>
            <a:endParaRPr lang="de-DE" dirty="0" smtClean="0">
              <a:effectLst/>
            </a:endParaRPr>
          </a:p>
          <a:p>
            <a:endParaRPr lang="de-DE" dirty="0"/>
          </a:p>
        </p:txBody>
      </p:sp>
      <p:sp>
        <p:nvSpPr>
          <p:cNvPr id="4" name="Foliennummernplatzhalter 3"/>
          <p:cNvSpPr>
            <a:spLocks noGrp="1"/>
          </p:cNvSpPr>
          <p:nvPr>
            <p:ph type="sldNum" sz="quarter" idx="10"/>
          </p:nvPr>
        </p:nvSpPr>
        <p:spPr/>
        <p:txBody>
          <a:bodyPr/>
          <a:lstStyle/>
          <a:p>
            <a:fld id="{9555D449-B875-4B8D-8E66-224D27E54C9A}" type="slidenum">
              <a:rPr lang="de-DE" smtClean="0"/>
              <a:t>3</a:t>
            </a:fld>
            <a:endParaRPr lang="de-DE" dirty="0"/>
          </a:p>
        </p:txBody>
      </p:sp>
    </p:spTree>
    <p:extLst>
      <p:ext uri="{BB962C8B-B14F-4D97-AF65-F5344CB8AC3E}">
        <p14:creationId xmlns:p14="http://schemas.microsoft.com/office/powerpoint/2010/main" val="182453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Der Begriff “E-Learning“ wird darüber</a:t>
            </a:r>
            <a:r>
              <a:rPr lang="de-DE" baseline="0" dirty="0" smtClean="0"/>
              <a:t> hinaus nicht nur kontext- und personenabhängig mit unterschiedlichen Bedeutungen verknüpft, sondern es gibt auch eine große Zahl von verwandten Termini, die teilweise sogar synonym verwendet werden. Beispiele hierfür sind Begriffe wie:</a:t>
            </a:r>
          </a:p>
          <a:p>
            <a:r>
              <a:rPr lang="de-DE" dirty="0" smtClean="0"/>
              <a:t>SIEHE FOLIE</a:t>
            </a:r>
          </a:p>
          <a:p>
            <a:pPr marL="285750" indent="-285750">
              <a:buFont typeface="Arial" panose="020B0604020202020204" pitchFamily="34" charset="0"/>
              <a:buChar char="•"/>
            </a:pPr>
            <a:r>
              <a:rPr lang="de-DE" sz="1200" dirty="0" smtClean="0"/>
              <a:t>Webbasiertes Training</a:t>
            </a:r>
          </a:p>
          <a:p>
            <a:pPr marL="285750" indent="-285750">
              <a:buFont typeface="Arial" panose="020B0604020202020204" pitchFamily="34" charset="0"/>
              <a:buChar char="•"/>
            </a:pPr>
            <a:r>
              <a:rPr lang="de-DE" sz="1200" dirty="0" smtClean="0"/>
              <a:t>E-Education</a:t>
            </a:r>
          </a:p>
          <a:p>
            <a:pPr marL="285750" indent="-285750">
              <a:buFont typeface="Arial" panose="020B0604020202020204" pitchFamily="34" charset="0"/>
              <a:buChar char="•"/>
            </a:pPr>
            <a:r>
              <a:rPr lang="de-DE" sz="1200" dirty="0" smtClean="0"/>
              <a:t>Virtuelles Klassenzimmer</a:t>
            </a:r>
          </a:p>
          <a:p>
            <a:pPr marL="285750" indent="-285750">
              <a:buFont typeface="Arial" panose="020B0604020202020204" pitchFamily="34" charset="0"/>
              <a:buChar char="•"/>
            </a:pPr>
            <a:r>
              <a:rPr lang="de-DE" sz="1200" dirty="0" smtClean="0"/>
              <a:t>Online-Lernen</a:t>
            </a:r>
          </a:p>
          <a:p>
            <a:pPr marL="285750" indent="-285750">
              <a:buFont typeface="Arial" panose="020B0604020202020204" pitchFamily="34" charset="0"/>
              <a:buChar char="•"/>
            </a:pPr>
            <a:r>
              <a:rPr lang="de-DE" sz="1200" dirty="0" smtClean="0"/>
              <a:t>Computer-</a:t>
            </a:r>
            <a:r>
              <a:rPr lang="de-DE" sz="1200" dirty="0" err="1" smtClean="0"/>
              <a:t>based</a:t>
            </a:r>
            <a:r>
              <a:rPr lang="de-DE" sz="1200" dirty="0" smtClean="0"/>
              <a:t> Training</a:t>
            </a:r>
          </a:p>
          <a:p>
            <a:pPr marL="285750" indent="-285750">
              <a:buFont typeface="Arial" panose="020B0604020202020204" pitchFamily="34" charset="0"/>
              <a:buChar char="•"/>
            </a:pPr>
            <a:r>
              <a:rPr lang="de-DE" sz="1200" dirty="0" smtClean="0"/>
              <a:t>Multimediales Lernen</a:t>
            </a:r>
          </a:p>
          <a:p>
            <a:pPr marL="285750" indent="-285750">
              <a:buFont typeface="Arial" panose="020B0604020202020204" pitchFamily="34" charset="0"/>
              <a:buChar char="•"/>
            </a:pPr>
            <a:r>
              <a:rPr lang="de-DE" sz="1200" dirty="0" smtClean="0"/>
              <a:t>Open </a:t>
            </a:r>
            <a:r>
              <a:rPr lang="de-DE" sz="1200" dirty="0" err="1" smtClean="0"/>
              <a:t>and</a:t>
            </a:r>
            <a:r>
              <a:rPr lang="de-DE" sz="1200" dirty="0" smtClean="0"/>
              <a:t> </a:t>
            </a:r>
            <a:r>
              <a:rPr lang="de-DE" sz="1200" dirty="0" err="1" smtClean="0"/>
              <a:t>Distance</a:t>
            </a:r>
            <a:r>
              <a:rPr lang="de-DE" sz="1200" dirty="0" smtClean="0"/>
              <a:t>-Learning</a:t>
            </a:r>
          </a:p>
          <a:p>
            <a:endParaRPr lang="de-DE" dirty="0" smtClean="0"/>
          </a:p>
          <a:p>
            <a:r>
              <a:rPr lang="de-DE" dirty="0" smtClean="0"/>
              <a:t>Dazu gibt es noch eine lange Liste</a:t>
            </a:r>
            <a:r>
              <a:rPr lang="de-DE" baseline="0" dirty="0" smtClean="0"/>
              <a:t> von mehr oder weniger relevanten Initialismen wie z.B. CAL, CALL, CBT, MBT, WBT und viele mehr.</a:t>
            </a:r>
          </a:p>
        </p:txBody>
      </p:sp>
      <p:sp>
        <p:nvSpPr>
          <p:cNvPr id="4" name="Foliennummernplatzhalter 3"/>
          <p:cNvSpPr>
            <a:spLocks noGrp="1"/>
          </p:cNvSpPr>
          <p:nvPr>
            <p:ph type="sldNum" sz="quarter" idx="10"/>
          </p:nvPr>
        </p:nvSpPr>
        <p:spPr/>
        <p:txBody>
          <a:bodyPr/>
          <a:lstStyle/>
          <a:p>
            <a:fld id="{9555D449-B875-4B8D-8E66-224D27E54C9A}" type="slidenum">
              <a:rPr lang="de-DE" smtClean="0"/>
              <a:t>4</a:t>
            </a:fld>
            <a:endParaRPr lang="de-DE" dirty="0"/>
          </a:p>
        </p:txBody>
      </p:sp>
    </p:spTree>
    <p:extLst>
      <p:ext uri="{BB962C8B-B14F-4D97-AF65-F5344CB8AC3E}">
        <p14:creationId xmlns:p14="http://schemas.microsoft.com/office/powerpoint/2010/main" val="286685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E-Learning dient seit den 90er Jahren als Etikett für eine große Vielfalt von</a:t>
            </a:r>
            <a:r>
              <a:rPr lang="de-DE" baseline="0" dirty="0" smtClean="0"/>
              <a:t> Anwendungen von Informations- und Kommunikationstechnologien (IKT) zur Distribution, Präsentation, Verwaltung und Unterstützung von individuellen oder Gruppenlernaktivitäten, typischerweise in einem computerbasierten und vernetzten Kontext.</a:t>
            </a:r>
          </a:p>
          <a:p>
            <a:r>
              <a:rPr lang="de-DE" baseline="0" dirty="0" smtClean="0"/>
              <a:t>Entsprechend der Vielfalt der Einsatzmöglichkeiten von Informations- und Kommunikationstechnologien gibt es eine mindestens ebenso große Bandbreite von Definitionen von E-Learning.</a:t>
            </a:r>
          </a:p>
          <a:p>
            <a:r>
              <a:rPr lang="de-DE" baseline="0" dirty="0" smtClean="0"/>
              <a:t>Einige der Definitionen legen den Schwerpunkt auf die Inhalte, andere auf die Kommunikation zwischen den Beteiligten und wieder andere auf die verwendeten Technologien (Mason/</a:t>
            </a:r>
            <a:r>
              <a:rPr lang="de-DE" baseline="0" dirty="0" err="1" smtClean="0"/>
              <a:t>Rennie</a:t>
            </a:r>
            <a:r>
              <a:rPr lang="de-DE" baseline="0" dirty="0" smtClean="0"/>
              <a:t>, 2006: </a:t>
            </a:r>
            <a:r>
              <a:rPr lang="en-US" baseline="0" dirty="0" err="1" smtClean="0"/>
              <a:t>Elearning</a:t>
            </a:r>
            <a:r>
              <a:rPr lang="en-US" baseline="0" dirty="0" smtClean="0"/>
              <a:t>: The Key Concepts).</a:t>
            </a:r>
          </a:p>
          <a:p>
            <a:r>
              <a:rPr lang="de-DE" baseline="0" dirty="0" smtClean="0"/>
              <a:t>Manche sind sogar so weit gefasst, dass mit ihnen fast beliebige Formen von technologieunterstütztem Lernen als „E-Learning“ deklariert werden können: </a:t>
            </a:r>
          </a:p>
          <a:p>
            <a:r>
              <a:rPr lang="de-DE" baseline="0" dirty="0" smtClean="0"/>
              <a:t>ZITAT von KERRES</a:t>
            </a:r>
          </a:p>
          <a:p>
            <a:endParaRPr lang="de-DE" baseline="0" dirty="0" smtClean="0"/>
          </a:p>
          <a:p>
            <a:r>
              <a:rPr lang="de-DE" baseline="0" dirty="0" smtClean="0"/>
              <a:t>Ein weiteres Beispiel für eine solche Allgemeingültigkeit bemühte Definition findet sich bei </a:t>
            </a:r>
            <a:r>
              <a:rPr lang="de-DE" baseline="0" dirty="0" err="1" smtClean="0"/>
              <a:t>Gruttmann</a:t>
            </a:r>
            <a:r>
              <a:rPr lang="de-DE" baseline="0" dirty="0" smtClean="0"/>
              <a:t>:</a:t>
            </a:r>
          </a:p>
          <a:p>
            <a:r>
              <a:rPr lang="de-DE" baseline="0" dirty="0" smtClean="0"/>
              <a:t>ZITAT von S. GRUTTMANN</a:t>
            </a:r>
          </a:p>
          <a:p>
            <a:endParaRPr lang="de-DE" baseline="0" dirty="0" smtClean="0"/>
          </a:p>
          <a:p>
            <a:r>
              <a:rPr lang="de-DE" baseline="0" dirty="0" smtClean="0"/>
              <a:t>Noch allgemeinere und damit völlig flexibel auslegbare Definitionen stehen auf der Homepage mancher Universitäten und </a:t>
            </a:r>
            <a:r>
              <a:rPr lang="de-DE" baseline="0" dirty="0" err="1" smtClean="0"/>
              <a:t>FH‘s</a:t>
            </a:r>
            <a:r>
              <a:rPr lang="de-DE" baseline="0" dirty="0" smtClean="0"/>
              <a:t>.</a:t>
            </a:r>
          </a:p>
        </p:txBody>
      </p:sp>
      <p:sp>
        <p:nvSpPr>
          <p:cNvPr id="4" name="Foliennummernplatzhalter 3"/>
          <p:cNvSpPr>
            <a:spLocks noGrp="1"/>
          </p:cNvSpPr>
          <p:nvPr>
            <p:ph type="sldNum" sz="quarter" idx="10"/>
          </p:nvPr>
        </p:nvSpPr>
        <p:spPr/>
        <p:txBody>
          <a:bodyPr/>
          <a:lstStyle/>
          <a:p>
            <a:fld id="{9555D449-B875-4B8D-8E66-224D27E54C9A}" type="slidenum">
              <a:rPr lang="de-DE" smtClean="0"/>
              <a:t>5</a:t>
            </a:fld>
            <a:endParaRPr lang="de-DE" dirty="0"/>
          </a:p>
        </p:txBody>
      </p:sp>
    </p:spTree>
    <p:extLst>
      <p:ext uri="{BB962C8B-B14F-4D97-AF65-F5344CB8AC3E}">
        <p14:creationId xmlns:p14="http://schemas.microsoft.com/office/powerpoint/2010/main" val="269895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Andere Definitionen dagegen schränken den</a:t>
            </a:r>
            <a:r>
              <a:rPr lang="de-DE" baseline="0" dirty="0" smtClean="0"/>
              <a:t> Begriff auf Lernszenarien ein, die das Internet als Plattform verwenden, wie z.B. Rosenberg:</a:t>
            </a:r>
          </a:p>
          <a:p>
            <a:r>
              <a:rPr lang="de-DE" baseline="0" dirty="0" smtClean="0"/>
              <a:t>ZITAT von ROSENBERG</a:t>
            </a:r>
          </a:p>
          <a:p>
            <a:endParaRPr lang="de-DE" dirty="0" smtClean="0"/>
          </a:p>
          <a:p>
            <a:r>
              <a:rPr lang="de-DE" dirty="0" smtClean="0"/>
              <a:t>Noch weiter geht </a:t>
            </a:r>
            <a:r>
              <a:rPr lang="de-DE" dirty="0" err="1" smtClean="0"/>
              <a:t>Revermann</a:t>
            </a:r>
            <a:r>
              <a:rPr lang="de-DE" dirty="0" smtClean="0"/>
              <a:t>, indem er einen Schwerpunkt auf</a:t>
            </a:r>
            <a:r>
              <a:rPr lang="de-DE" baseline="0" dirty="0" smtClean="0"/>
              <a:t> den </a:t>
            </a:r>
            <a:r>
              <a:rPr lang="de-DE" baseline="0" dirty="0" err="1" smtClean="0"/>
              <a:t>inhaltichen</a:t>
            </a:r>
            <a:r>
              <a:rPr lang="de-DE" baseline="0" dirty="0" smtClean="0"/>
              <a:t> Aspekt legt: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ZITAT von REVERMANN</a:t>
            </a:r>
          </a:p>
          <a:p>
            <a:endParaRPr lang="de-DE" dirty="0" smtClean="0"/>
          </a:p>
          <a:p>
            <a:r>
              <a:rPr lang="de-DE" dirty="0" smtClean="0"/>
              <a:t>Mit einer solchen Bandbreite</a:t>
            </a:r>
            <a:r>
              <a:rPr lang="de-DE" baseline="0" dirty="0" smtClean="0"/>
              <a:t> von Definitionen und Ansätzen lässt sich nahezu jedes Szenario, das in irgendeiner Form mit elektronischen Medien in Zusammenhang gebracht werden kann, als E-Learning bezeichnen. Da kaum einer Hochschule abgesprochen werden kann, ihre Lehre nicht mithilfe moderner Technologien (Lernplattform, modern ausgestattete Hörsäle etc.) zu unterstützen, können folgerichtig auch alle im weiteren Sinn das „Gütesiegel“ E-Learning anheften.</a:t>
            </a:r>
          </a:p>
          <a:p>
            <a:endParaRPr lang="de-DE" baseline="0" dirty="0" smtClean="0"/>
          </a:p>
          <a:p>
            <a:endParaRPr lang="de-DE" dirty="0" smtClean="0"/>
          </a:p>
        </p:txBody>
      </p:sp>
      <p:sp>
        <p:nvSpPr>
          <p:cNvPr id="4" name="Foliennummernplatzhalter 3"/>
          <p:cNvSpPr>
            <a:spLocks noGrp="1"/>
          </p:cNvSpPr>
          <p:nvPr>
            <p:ph type="sldNum" sz="quarter" idx="10"/>
          </p:nvPr>
        </p:nvSpPr>
        <p:spPr/>
        <p:txBody>
          <a:bodyPr/>
          <a:lstStyle/>
          <a:p>
            <a:fld id="{9555D449-B875-4B8D-8E66-224D27E54C9A}" type="slidenum">
              <a:rPr lang="de-DE" smtClean="0"/>
              <a:t>6</a:t>
            </a:fld>
            <a:endParaRPr lang="de-DE" dirty="0"/>
          </a:p>
        </p:txBody>
      </p:sp>
    </p:spTree>
    <p:extLst>
      <p:ext uri="{BB962C8B-B14F-4D97-AF65-F5344CB8AC3E}">
        <p14:creationId xmlns:p14="http://schemas.microsoft.com/office/powerpoint/2010/main" val="201525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Kommen wir nun zum Begriff des </a:t>
            </a:r>
            <a:r>
              <a:rPr lang="de-DE" baseline="0" dirty="0" smtClean="0"/>
              <a:t>„</a:t>
            </a:r>
            <a:r>
              <a:rPr lang="de-DE" baseline="0" dirty="0" err="1" smtClean="0"/>
              <a:t>Blended</a:t>
            </a:r>
            <a:r>
              <a:rPr lang="de-DE" baseline="0" dirty="0" smtClean="0"/>
              <a:t> Learning“, ein Ensemble von Online-Lernen und Präsenzlernen.</a:t>
            </a:r>
          </a:p>
          <a:p>
            <a:r>
              <a:rPr lang="de-DE" baseline="0" dirty="0" err="1" smtClean="0"/>
              <a:t>Blended</a:t>
            </a:r>
            <a:r>
              <a:rPr lang="de-DE" baseline="0" dirty="0" smtClean="0"/>
              <a:t> Learning bezeichnet also auch die Integration von E-Learning in die Präsenzlehre.</a:t>
            </a:r>
          </a:p>
          <a:p>
            <a:r>
              <a:rPr lang="de-DE" baseline="0" dirty="0" smtClean="0"/>
              <a:t>Sie verfolgt mehrere Ziele: </a:t>
            </a:r>
          </a:p>
          <a:p>
            <a:pPr marL="628650" lvl="1" indent="-171450">
              <a:buFont typeface="Arial" panose="020B0604020202020204" pitchFamily="34" charset="0"/>
              <a:buChar char="•"/>
            </a:pPr>
            <a:r>
              <a:rPr lang="de-DE" dirty="0" smtClean="0"/>
              <a:t>die Präsenzlehre und das Selbststudium der Studierenden können den Zugriff auf Informations-Ressourcen und Lernobjekte, auf Daten und Medien im Internet erheblich bereichert werden</a:t>
            </a:r>
          </a:p>
          <a:p>
            <a:pPr marL="628650" lvl="1" indent="-171450">
              <a:buFont typeface="Arial" panose="020B0604020202020204" pitchFamily="34" charset="0"/>
              <a:buChar char="•"/>
            </a:pPr>
            <a:r>
              <a:rPr lang="de-DE" dirty="0" smtClean="0"/>
              <a:t>die Betreuung der Studierenden kann auch in den Phasen zwischen Lehrveranstaltungen verbessert und durch dafür speziell entwickelte Lernmaterialien und computergestützte Kommunikationsmethoden unterstützt werden</a:t>
            </a:r>
          </a:p>
          <a:p>
            <a:pPr marL="628650" lvl="1" indent="-171450">
              <a:buFont typeface="Arial" panose="020B0604020202020204" pitchFamily="34" charset="0"/>
              <a:buChar char="•"/>
            </a:pPr>
            <a:r>
              <a:rPr lang="de-DE" dirty="0" smtClean="0"/>
              <a:t>durch Einbeziehung des Internets in die Lehre können die Aktualität und der Umfang der Lehrinhalte gesteigert werden</a:t>
            </a:r>
          </a:p>
          <a:p>
            <a:pPr marL="628650" lvl="1" indent="-171450">
              <a:buFont typeface="Arial" panose="020B0604020202020204" pitchFamily="34" charset="0"/>
              <a:buChar char="•"/>
            </a:pPr>
            <a:r>
              <a:rPr lang="de-DE" dirty="0" smtClean="0"/>
              <a:t>die Chancen für Studierende, die durch besondere Bedingungen am Präsenzstudium nur eingeschränkt teilnehmen können, können durch E-Learning stark verbessert werden:</a:t>
            </a:r>
            <a:r>
              <a:rPr lang="de-DE" baseline="0" dirty="0" smtClean="0"/>
              <a:t> in ihrer Mobilität behinderte Studierende, temporär erkrankte Studierende, halb oder voll berufstätig Studierende und familiär gebundene Studierende können orts- und zeitunabhängig an Lehrveranstaltungen teilnehmen und müssen auf diese Weise kein Semester versäumen.</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9555D449-B875-4B8D-8E66-224D27E54C9A}" type="slidenum">
              <a:rPr lang="de-DE" smtClean="0"/>
              <a:t>7</a:t>
            </a:fld>
            <a:endParaRPr lang="de-DE" dirty="0"/>
          </a:p>
        </p:txBody>
      </p:sp>
    </p:spTree>
    <p:extLst>
      <p:ext uri="{BB962C8B-B14F-4D97-AF65-F5344CB8AC3E}">
        <p14:creationId xmlns:p14="http://schemas.microsoft.com/office/powerpoint/2010/main" val="296697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Als erstes Projekt möchte ich Ihnen unser E-Assessment</a:t>
            </a:r>
            <a:r>
              <a:rPr lang="de-DE" baseline="0" dirty="0" smtClean="0"/>
              <a:t> bzw. das E-Assessment Center vorstellen.</a:t>
            </a:r>
          </a:p>
          <a:p>
            <a:pPr marL="0" marR="0" indent="0" algn="l" defTabSz="400050" rtl="0" eaLnBrk="0" fontAlgn="base" latinLnBrk="0" hangingPunct="0">
              <a:lnSpc>
                <a:spcPct val="100000"/>
              </a:lnSpc>
              <a:spcBef>
                <a:spcPct val="30000"/>
              </a:spcBef>
              <a:spcAft>
                <a:spcPct val="0"/>
              </a:spcAft>
              <a:buClrTx/>
              <a:buSzTx/>
              <a:buFontTx/>
              <a:buNone/>
              <a:tabLst/>
              <a:defRPr/>
            </a:pPr>
            <a:r>
              <a:rPr lang="de-DE" dirty="0" smtClean="0"/>
              <a:t>E-Assessment-Center in der Universitätsbibliothek mit 75 PC-Arbeitsplätzen (Raum zweigeteilt nutzbar, Aufteilung mit UB) sowie 2 Pools des Universitätsrechenzentrums am Campus</a:t>
            </a:r>
          </a:p>
          <a:p>
            <a:pPr marL="0" marR="0" indent="0" algn="l" defTabSz="400050" rtl="0" eaLnBrk="0" fontAlgn="base" latinLnBrk="0" hangingPunct="0">
              <a:lnSpc>
                <a:spcPct val="100000"/>
              </a:lnSpc>
              <a:spcBef>
                <a:spcPct val="30000"/>
              </a:spcBef>
              <a:spcAft>
                <a:spcPct val="0"/>
              </a:spcAft>
              <a:buClrTx/>
              <a:buSzTx/>
              <a:buFontTx/>
              <a:buNone/>
              <a:tabLst/>
              <a:defRPr/>
            </a:pPr>
            <a:r>
              <a:rPr lang="de-DE" dirty="0" smtClean="0"/>
              <a:t>Prüfung auf SEB:</a:t>
            </a:r>
            <a:r>
              <a:rPr lang="de-DE" baseline="0" dirty="0" smtClean="0"/>
              <a:t> </a:t>
            </a:r>
            <a:r>
              <a:rPr lang="de-DE" dirty="0" smtClean="0"/>
              <a:t>Safe </a:t>
            </a:r>
            <a:r>
              <a:rPr lang="de-DE" dirty="0" err="1" smtClean="0"/>
              <a:t>Exam</a:t>
            </a:r>
            <a:r>
              <a:rPr lang="de-DE" dirty="0" smtClean="0"/>
              <a:t> Browser ist eine abgesicherte Browser-Applikation, um Online-Prüfungen auf Learning Management Systemen (LMS) zuverlässig durchführen zu können. </a:t>
            </a:r>
          </a:p>
          <a:p>
            <a:pPr marL="0" marR="0" indent="0" algn="l" defTabSz="400050" rtl="0" eaLnBrk="0" fontAlgn="base" latinLnBrk="0" hangingPunct="0">
              <a:lnSpc>
                <a:spcPct val="100000"/>
              </a:lnSpc>
              <a:spcBef>
                <a:spcPct val="30000"/>
              </a:spcBef>
              <a:spcAft>
                <a:spcPct val="0"/>
              </a:spcAft>
              <a:buClrTx/>
              <a:buSzTx/>
              <a:buFontTx/>
              <a:buNone/>
              <a:tabLst/>
              <a:defRPr/>
            </a:pPr>
            <a:r>
              <a:rPr lang="de-DE" dirty="0" smtClean="0"/>
              <a:t>Durch den Start der SEB-Applikation wird ein herkömmlicher Windows- oder Mac OS X Computer in einen sogenannten Kioskmodus versetzt und somit zu einer temporär abgesicherten Arbeitsstation. SEB regelt den Zugriff auf Hilfsmittel wie Systemfunktionen, andere Websites und Programme und unterbindet die Verwendung von unerlaubten Ressourcen während einer Prüfung. </a:t>
            </a:r>
          </a:p>
          <a:p>
            <a:endParaRPr lang="de-DE" dirty="0" smtClean="0"/>
          </a:p>
          <a:p>
            <a:r>
              <a:rPr lang="de-DE" sz="1200" kern="1200" dirty="0" smtClean="0">
                <a:solidFill>
                  <a:schemeClr val="tx1"/>
                </a:solidFill>
                <a:effectLst/>
                <a:latin typeface="+mn-lt"/>
                <a:ea typeface="MS PGothic" pitchFamily="34" charset="-128"/>
                <a:cs typeface="ＭＳ Ｐゴシック" charset="0"/>
              </a:rPr>
              <a:t>Das Prüfungssystem bietet den großen Funktionsumfang des </a:t>
            </a:r>
            <a:r>
              <a:rPr lang="de-DE" sz="1200" u="sng" kern="1200" dirty="0" smtClean="0">
                <a:solidFill>
                  <a:schemeClr val="tx1"/>
                </a:solidFill>
                <a:effectLst/>
                <a:latin typeface="+mn-lt"/>
                <a:ea typeface="MS PGothic" pitchFamily="34" charset="-128"/>
                <a:cs typeface="ＭＳ Ｐゴシック" charset="0"/>
                <a:hlinkClick r:id="rId3"/>
              </a:rPr>
              <a:t>Test- und Assessment-Moduls von ILIAS</a:t>
            </a:r>
            <a:r>
              <a:rPr lang="de-DE" sz="1200" kern="1200" dirty="0" smtClean="0">
                <a:solidFill>
                  <a:schemeClr val="tx1"/>
                </a:solidFill>
                <a:effectLst/>
                <a:latin typeface="+mn-lt"/>
                <a:ea typeface="MS PGothic" pitchFamily="34" charset="-128"/>
                <a:cs typeface="ＭＳ Ｐゴシック" charset="0"/>
              </a:rPr>
              <a:t>. </a:t>
            </a:r>
          </a:p>
          <a:p>
            <a:r>
              <a:rPr lang="de-DE" sz="1200" kern="1200" dirty="0" smtClean="0">
                <a:solidFill>
                  <a:schemeClr val="tx1"/>
                </a:solidFill>
                <a:effectLst/>
                <a:latin typeface="+mn-lt"/>
                <a:ea typeface="MS PGothic" pitchFamily="34" charset="-128"/>
                <a:cs typeface="ＭＳ Ｐゴシック" charset="0"/>
              </a:rPr>
              <a:t>E-Klausuren können so derzeit Auswahlfragen (Multiple Choice, Single Choice), Lückentexte (Textlücke, Auswahllücke, Numerische Lücke), Zuordnungs- und Anordnungsfragen sowie Text-Teilmenge-Fragen und Freitextfragen enthalten. In den Erläuterungstexten sind Bilder möglich. Ein spezieller </a:t>
            </a:r>
            <a:r>
              <a:rPr lang="de-DE" sz="1200" kern="1200" dirty="0" err="1" smtClean="0">
                <a:solidFill>
                  <a:schemeClr val="tx1"/>
                </a:solidFill>
                <a:effectLst/>
                <a:latin typeface="+mn-lt"/>
                <a:ea typeface="MS PGothic" pitchFamily="34" charset="-128"/>
                <a:cs typeface="ＭＳ Ｐゴシック" charset="0"/>
              </a:rPr>
              <a:t>Fragetyp</a:t>
            </a:r>
            <a:r>
              <a:rPr lang="de-DE" sz="1200" kern="1200" dirty="0" smtClean="0">
                <a:solidFill>
                  <a:schemeClr val="tx1"/>
                </a:solidFill>
                <a:effectLst/>
                <a:latin typeface="+mn-lt"/>
                <a:ea typeface="MS PGothic" pitchFamily="34" charset="-128"/>
                <a:cs typeface="ＭＳ Ｐゴシック" charset="0"/>
              </a:rPr>
              <a:t> ermöglicht das Hochladen von Arbeitsergebnissen, die während der Klausur mit Dritt-Programmen erstellt wurden. Die Unterstützung weiterer Frageformen und Präsentationselemente ist für die Zukunft geplant.</a:t>
            </a:r>
          </a:p>
          <a:p>
            <a:pPr marL="0" marR="0" indent="0" algn="l" defTabSz="40005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S PGothic" pitchFamily="34" charset="-128"/>
                <a:cs typeface="ＭＳ Ｐゴシック" charset="0"/>
              </a:rPr>
              <a:t>Die Fragen werden in Fragenpools organisiert, womit eine kooperative Nutzung mit Kollegen und eine Wiederverwendung ermöglicht wird. Aus den Fragenpools lassen sich dann Klausuren zusammenstellen, die je nach Anforderungen an die Prüfung parametrisiert werden können (z.B. Vorgeben einer individuellen Fragenreihenfolge für jeden Prüfling).</a:t>
            </a:r>
          </a:p>
          <a:p>
            <a:endParaRPr lang="de-DE" dirty="0" smtClean="0"/>
          </a:p>
          <a:p>
            <a:pPr>
              <a:defRPr/>
            </a:pPr>
            <a:r>
              <a:rPr lang="de-DE" dirty="0" smtClean="0"/>
              <a:t>Vorteile Online-Klausuren: steigende Studierendenzahlen, zeitliche Entlastung bei der Auswertung, </a:t>
            </a:r>
          </a:p>
          <a:p>
            <a:pPr>
              <a:defRPr/>
            </a:pPr>
            <a:r>
              <a:rPr lang="de-DE" dirty="0" smtClean="0"/>
              <a:t>Nachteile Online-Klausuren: personelle Kosten und Wartung der Technik</a:t>
            </a:r>
          </a:p>
        </p:txBody>
      </p:sp>
      <p:sp>
        <p:nvSpPr>
          <p:cNvPr id="4" name="Foliennummernplatzhalter 3"/>
          <p:cNvSpPr>
            <a:spLocks noGrp="1"/>
          </p:cNvSpPr>
          <p:nvPr>
            <p:ph type="sldNum" sz="quarter" idx="10"/>
          </p:nvPr>
        </p:nvSpPr>
        <p:spPr/>
        <p:txBody>
          <a:bodyPr/>
          <a:lstStyle/>
          <a:p>
            <a:fld id="{9555D449-B875-4B8D-8E66-224D27E54C9A}" type="slidenum">
              <a:rPr lang="de-DE" smtClean="0"/>
              <a:t>8</a:t>
            </a:fld>
            <a:endParaRPr lang="de-DE" dirty="0"/>
          </a:p>
        </p:txBody>
      </p:sp>
    </p:spTree>
    <p:extLst>
      <p:ext uri="{BB962C8B-B14F-4D97-AF65-F5344CB8AC3E}">
        <p14:creationId xmlns:p14="http://schemas.microsoft.com/office/powerpoint/2010/main" val="374099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Die Aufwertung der klassischen Präsenzvorlesung – das </a:t>
            </a:r>
            <a:r>
              <a:rPr lang="de-DE" sz="1200" b="1" kern="1200" dirty="0" err="1" smtClean="0">
                <a:solidFill>
                  <a:schemeClr val="tx1"/>
                </a:solidFill>
                <a:effectLst/>
                <a:latin typeface="+mn-lt"/>
                <a:ea typeface="+mn-ea"/>
                <a:cs typeface="+mn-cs"/>
              </a:rPr>
              <a:t>ViP</a:t>
            </a:r>
            <a:r>
              <a:rPr lang="de-DE" sz="1200" b="1" kern="1200" dirty="0" smtClean="0">
                <a:solidFill>
                  <a:schemeClr val="tx1"/>
                </a:solidFill>
                <a:effectLst/>
                <a:latin typeface="+mn-lt"/>
                <a:ea typeface="+mn-ea"/>
                <a:cs typeface="+mn-cs"/>
              </a:rPr>
              <a:t>-Projekt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für eine Präsenzuniversität weiterhin prägende Vorlesungsformat von 90 Minuten stellt Lehrende und Lernende vor gehörige Herausforderungen, die besonders bei den grundständigen Vorlesungen mit großen Zuhörerzahlen deutlich werden: </a:t>
            </a:r>
          </a:p>
          <a:p>
            <a:pPr lvl="0"/>
            <a:r>
              <a:rPr lang="de-DE" sz="1200" kern="1200" dirty="0" smtClean="0">
                <a:solidFill>
                  <a:schemeClr val="tx1"/>
                </a:solidFill>
                <a:effectLst/>
                <a:latin typeface="+mn-lt"/>
                <a:ea typeface="+mn-ea"/>
                <a:cs typeface="+mn-cs"/>
              </a:rPr>
              <a:t>Große Stoffmenge, insbesondere bei Einführungsvorlesungen </a:t>
            </a:r>
          </a:p>
          <a:p>
            <a:pPr lvl="0"/>
            <a:r>
              <a:rPr lang="de-DE" sz="1200" kern="1200" dirty="0" smtClean="0">
                <a:solidFill>
                  <a:schemeClr val="tx1"/>
                </a:solidFill>
                <a:effectLst/>
                <a:latin typeface="+mn-lt"/>
                <a:ea typeface="+mn-ea"/>
                <a:cs typeface="+mn-cs"/>
              </a:rPr>
              <a:t>Begrenzte Nachfragemöglichkeiten bei Verständnisproblemen sowie Aufmerksamkeitsprobleme in sehr großen Räumen</a:t>
            </a:r>
          </a:p>
          <a:p>
            <a:pPr lvl="0"/>
            <a:r>
              <a:rPr lang="de-DE" sz="1200" kern="1200" dirty="0" smtClean="0">
                <a:solidFill>
                  <a:schemeClr val="tx1"/>
                </a:solidFill>
                <a:effectLst/>
                <a:latin typeface="+mn-lt"/>
                <a:ea typeface="+mn-ea"/>
                <a:cs typeface="+mn-cs"/>
              </a:rPr>
              <a:t>Einmaligkeit der Veranstaltung (problematisch z.B. bei Krankheit)</a:t>
            </a:r>
          </a:p>
          <a:p>
            <a:r>
              <a:rPr lang="de-DE" sz="1200" kern="1200" dirty="0" smtClean="0">
                <a:solidFill>
                  <a:schemeClr val="tx1"/>
                </a:solidFill>
                <a:effectLst/>
                <a:latin typeface="+mn-lt"/>
                <a:ea typeface="+mn-ea"/>
                <a:cs typeface="+mn-cs"/>
              </a:rPr>
              <a:t>Die Arbeitsgruppe E-Learning-Service startete daher im Sommersemester 2009 ein Pilotprojekt im Bereich Video-Podcasts (</a:t>
            </a:r>
            <a:r>
              <a:rPr lang="de-DE" sz="1200" kern="1200" dirty="0" err="1" smtClean="0">
                <a:solidFill>
                  <a:schemeClr val="tx1"/>
                </a:solidFill>
                <a:effectLst/>
                <a:latin typeface="+mn-lt"/>
                <a:ea typeface="+mn-ea"/>
                <a:cs typeface="+mn-cs"/>
              </a:rPr>
              <a:t>ViP</a:t>
            </a:r>
            <a:r>
              <a:rPr lang="de-DE" sz="1200" kern="1200" dirty="0" smtClean="0">
                <a:solidFill>
                  <a:schemeClr val="tx1"/>
                </a:solidFill>
                <a:effectLst/>
                <a:latin typeface="+mn-lt"/>
                <a:ea typeface="+mn-ea"/>
                <a:cs typeface="+mn-cs"/>
              </a:rPr>
              <a:t>), das seit dem Wintersemester 2010/11 in den Regelbetrieb übernommen wurde. Ohne großen technischen Produktionsaufwand entstehen kostengünstige und für den Anwender nutzerfreundliche „E-Vorlesungen“. Durch die Flexibilität der Technik kann der gesamte Bildschirminhalt einer Präsentation (unabhängig vom verwendeten Programm) parallel zum Video- und </a:t>
            </a:r>
            <a:r>
              <a:rPr lang="de-DE" sz="1200" kern="1200" dirty="0" err="1" smtClean="0">
                <a:solidFill>
                  <a:schemeClr val="tx1"/>
                </a:solidFill>
                <a:effectLst/>
                <a:latin typeface="+mn-lt"/>
                <a:ea typeface="+mn-ea"/>
                <a:cs typeface="+mn-cs"/>
              </a:rPr>
              <a:t>Audiostream</a:t>
            </a:r>
            <a:r>
              <a:rPr lang="de-DE" sz="1200" kern="1200" dirty="0" smtClean="0">
                <a:solidFill>
                  <a:schemeClr val="tx1"/>
                </a:solidFill>
                <a:effectLst/>
                <a:latin typeface="+mn-lt"/>
                <a:ea typeface="+mn-ea"/>
                <a:cs typeface="+mn-cs"/>
              </a:rPr>
              <a:t> des Dozierenden aufgezeichnet werden.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Der in die Lernplattform </a:t>
            </a:r>
            <a:r>
              <a:rPr lang="de-DE" sz="1200" kern="1200" dirty="0" err="1" smtClean="0">
                <a:solidFill>
                  <a:schemeClr val="tx1"/>
                </a:solidFill>
                <a:effectLst/>
                <a:latin typeface="+mn-lt"/>
                <a:ea typeface="+mn-ea"/>
                <a:cs typeface="+mn-cs"/>
              </a:rPr>
              <a:t>einbindbare</a:t>
            </a:r>
            <a:r>
              <a:rPr lang="de-DE" sz="1200" kern="1200" dirty="0" smtClean="0">
                <a:solidFill>
                  <a:schemeClr val="tx1"/>
                </a:solidFill>
                <a:effectLst/>
                <a:latin typeface="+mn-lt"/>
                <a:ea typeface="+mn-ea"/>
                <a:cs typeface="+mn-cs"/>
              </a:rPr>
              <a:t> Player (siehe Bild) bietet darüber hinaus den Vorteil, in der Nachbearbeitung Kapitel- und Sprungmarken zu setzen.</a:t>
            </a:r>
          </a:p>
          <a:p>
            <a:endParaRPr lang="de-DE" dirty="0" smtClean="0"/>
          </a:p>
        </p:txBody>
      </p:sp>
      <p:sp>
        <p:nvSpPr>
          <p:cNvPr id="4" name="Foliennummernplatzhalter 3"/>
          <p:cNvSpPr>
            <a:spLocks noGrp="1"/>
          </p:cNvSpPr>
          <p:nvPr>
            <p:ph type="sldNum" sz="quarter" idx="10"/>
          </p:nvPr>
        </p:nvSpPr>
        <p:spPr/>
        <p:txBody>
          <a:bodyPr/>
          <a:lstStyle/>
          <a:p>
            <a:fld id="{9555D449-B875-4B8D-8E66-224D27E54C9A}" type="slidenum">
              <a:rPr lang="de-DE" smtClean="0"/>
              <a:t>9</a:t>
            </a:fld>
            <a:endParaRPr lang="de-DE" dirty="0"/>
          </a:p>
        </p:txBody>
      </p:sp>
    </p:spTree>
    <p:extLst>
      <p:ext uri="{BB962C8B-B14F-4D97-AF65-F5344CB8AC3E}">
        <p14:creationId xmlns:p14="http://schemas.microsoft.com/office/powerpoint/2010/main" val="1005632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Grafik 6" descr="EKG line" title="Medical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
        <p:nvSpPr>
          <p:cNvPr id="2" name="Titel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626225" y="5181600"/>
            <a:ext cx="4098175" cy="9906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798862757"/>
      </p:ext>
    </p:extLst>
  </p:cSld>
  <p:clrMapOvr>
    <a:masterClrMapping/>
  </p:clrMapOvr>
  <p:transition spd="med">
    <p:pull/>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Was ist E-Learning?</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Vertikaler Titel 1"/>
          <p:cNvSpPr>
            <a:spLocks noGrp="1"/>
          </p:cNvSpPr>
          <p:nvPr>
            <p:ph type="title" orient="vert"/>
          </p:nvPr>
        </p:nvSpPr>
        <p:spPr>
          <a:xfrm>
            <a:off x="10058399" y="457201"/>
            <a:ext cx="2057401" cy="5943600"/>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609600" y="457200"/>
            <a:ext cx="9067800" cy="594359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Was ist E-Learning?</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Was ist E-Learning?</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s-">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hteck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p14="http://schemas.microsoft.com/office/powerpoint/2010/main" val="3506778040"/>
      </p:ext>
    </p:extLst>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smtClean="0"/>
              <a:t>Was ist E-Learning?</a:t>
            </a:r>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p:transition spd="med">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69848" y="100584"/>
            <a:ext cx="10058400" cy="1325880"/>
          </a:xfrm>
        </p:spPr>
        <p:txBody>
          <a:bodyPr/>
          <a:lstStyle/>
          <a:p>
            <a:r>
              <a:rPr lang="de-DE" smtClean="0"/>
              <a:t>Titelmasterformat durch Klicken bearbeiten</a:t>
            </a:r>
            <a:endParaRPr lang="de-DE" dirty="0"/>
          </a:p>
        </p:txBody>
      </p:sp>
      <p:sp>
        <p:nvSpPr>
          <p:cNvPr id="3" name="Textplatzhalt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r>
              <a:rPr lang="de-DE" smtClean="0"/>
              <a:t>Was ist E-Learning?</a:t>
            </a:r>
            <a:endParaRPr lang="de-DE" dirty="0"/>
          </a:p>
        </p:txBody>
      </p:sp>
      <p:sp>
        <p:nvSpPr>
          <p:cNvPr id="9" name="Foliennummernplatzhalter 8"/>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p:transition spd="med">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r>
              <a:rPr lang="de-DE" smtClean="0"/>
              <a:t>Was ist E-Learning?</a:t>
            </a:r>
            <a:endParaRPr lang="de-DE" dirty="0"/>
          </a:p>
        </p:txBody>
      </p:sp>
      <p:sp>
        <p:nvSpPr>
          <p:cNvPr id="5" name="Foliennummernplatzhalter 4"/>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238976713"/>
      </p:ext>
    </p:extLst>
  </p:cSld>
  <p:clrMapOvr>
    <a:masterClrMapping/>
  </p:clrMapOvr>
  <p:transition spd="med">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r>
              <a:rPr lang="de-DE" smtClean="0"/>
              <a:t>Was ist E-Learning?</a:t>
            </a:r>
            <a:endParaRPr lang="de-DE" dirty="0"/>
          </a:p>
        </p:txBody>
      </p:sp>
      <p:sp>
        <p:nvSpPr>
          <p:cNvPr id="4" name="Foliennummernplatzhalter 3"/>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146817227"/>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7632700" y="3200400"/>
            <a:ext cx="3932237" cy="1752600"/>
          </a:xfrm>
        </p:spPr>
        <p:txBody>
          <a:bodyPr anchor="b">
            <a:normAutofit/>
          </a:bodyPr>
          <a:lstStyle>
            <a:lvl1pPr>
              <a:defRPr sz="3600"/>
            </a:lvl1pPr>
          </a:lstStyle>
          <a:p>
            <a:r>
              <a:rPr lang="de-DE" smtClean="0"/>
              <a:t>Titelmasterformat durch Klicken bearbeiten</a:t>
            </a:r>
            <a:endParaRPr lang="de-DE" dirty="0"/>
          </a:p>
        </p:txBody>
      </p:sp>
      <p:sp>
        <p:nvSpPr>
          <p:cNvPr id="3" name="Inhaltsplatzhalt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1667374130"/>
      </p:ext>
    </p:extLst>
  </p:cSld>
  <p:clrMapOvr>
    <a:masterClrMapping/>
  </p:clrMapOvr>
  <p:transition spd="med">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hteck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7635240" y="3200400"/>
            <a:ext cx="3932237" cy="1752600"/>
          </a:xfrm>
        </p:spPr>
        <p:txBody>
          <a:bodyPr anchor="b">
            <a:normAutofit/>
          </a:bodyPr>
          <a:lstStyle>
            <a:lvl1pPr>
              <a:defRPr sz="3600"/>
            </a:lvl1pPr>
          </a:lstStyle>
          <a:p>
            <a:r>
              <a:rPr lang="de-DE" smtClean="0"/>
              <a:t>Titelmasterformat durch Klicken bearbeiten</a:t>
            </a:r>
            <a:endParaRPr lang="de-DE" dirty="0"/>
          </a:p>
        </p:txBody>
      </p:sp>
      <p:sp>
        <p:nvSpPr>
          <p:cNvPr id="3" name="Bildplatzhalter 2"/>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2977249753"/>
      </p:ext>
    </p:extLst>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oter Balken"/>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067800" y="6481760"/>
            <a:ext cx="1066800" cy="239715"/>
          </a:xfrm>
          <a:prstGeom prst="rect">
            <a:avLst/>
          </a:prstGeom>
        </p:spPr>
        <p:txBody>
          <a:bodyPr vert="horz" lIns="91440" tIns="45720" rIns="91440" bIns="45720" rtlCol="0" anchor="ctr"/>
          <a:lstStyle>
            <a:lvl1pPr algn="r">
              <a:defRPr sz="900">
                <a:solidFill>
                  <a:schemeClr val="tx1"/>
                </a:solidFill>
              </a:defRPr>
            </a:lvl1pPr>
          </a:lstStyle>
          <a:p>
            <a:endParaRPr lang="de-DE" dirty="0"/>
          </a:p>
        </p:txBody>
      </p:sp>
      <p:sp>
        <p:nvSpPr>
          <p:cNvPr id="5" name="Fußzeilenplatzhalt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900">
                <a:solidFill>
                  <a:schemeClr val="tx1"/>
                </a:solidFill>
              </a:defRPr>
            </a:lvl1pPr>
          </a:lstStyle>
          <a:p>
            <a:r>
              <a:rPr lang="de-DE" smtClean="0"/>
              <a:t>Was ist E-Learning?</a:t>
            </a:r>
            <a:endParaRPr lang="de-DE" dirty="0"/>
          </a:p>
        </p:txBody>
      </p:sp>
      <p:sp>
        <p:nvSpPr>
          <p:cNvPr id="6" name="Foliennummernplatzhalt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lang="de-DE" smtClean="0"/>
              <a:pPr/>
              <a:t>‹Nr.›</a:t>
            </a:fld>
            <a:endParaRPr lang="de-DE"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672">
          <p15:clr>
            <a:srgbClr val="F26B43"/>
          </p15:clr>
        </p15:guide>
        <p15:guide id="4" pos="7008">
          <p15:clr>
            <a:srgbClr val="F26B43"/>
          </p15:clr>
        </p15:guide>
        <p15:guide id="5" orient="horz" pos="1152">
          <p15:clr>
            <a:srgbClr val="F26B43"/>
          </p15:clr>
        </p15:guide>
        <p15:guide id="6" orient="horz" pos="4032">
          <p15:clr>
            <a:srgbClr val="F26B43"/>
          </p15:clr>
        </p15:guide>
        <p15:guide id="7" pos="960">
          <p15:clr>
            <a:srgbClr val="F26B43"/>
          </p15:clr>
        </p15:guide>
        <p15:guide id="8" pos="6720">
          <p15:clr>
            <a:srgbClr val="F26B43"/>
          </p15:clr>
        </p15:guide>
        <p15:guide id="9" pos="384">
          <p15:clr>
            <a:srgbClr val="F26B43"/>
          </p15:clr>
        </p15:guide>
        <p15:guide id="10"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moodle.org/logo/moodle-logo.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oodle2.uni-leipzig.de/course/view.php?id=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de.wikipedia.org/wiki/E-Learn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What</a:t>
            </a:r>
            <a:r>
              <a:rPr lang="de-DE" dirty="0" smtClean="0"/>
              <a:t> </a:t>
            </a:r>
            <a:r>
              <a:rPr lang="de-DE" dirty="0" err="1" smtClean="0"/>
              <a:t>is</a:t>
            </a:r>
            <a:r>
              <a:rPr lang="de-DE" dirty="0" smtClean="0"/>
              <a:t> E-Learning?</a:t>
            </a:r>
            <a:endParaRPr lang="de-DE" dirty="0"/>
          </a:p>
        </p:txBody>
      </p:sp>
      <p:sp>
        <p:nvSpPr>
          <p:cNvPr id="3" name="Untertitel 2"/>
          <p:cNvSpPr>
            <a:spLocks noGrp="1"/>
          </p:cNvSpPr>
          <p:nvPr>
            <p:ph type="subTitle" idx="1"/>
          </p:nvPr>
        </p:nvSpPr>
        <p:spPr>
          <a:xfrm>
            <a:off x="626225" y="5229200"/>
            <a:ext cx="4098175" cy="990600"/>
          </a:xfrm>
        </p:spPr>
        <p:txBody>
          <a:bodyPr/>
          <a:lstStyle/>
          <a:p>
            <a:r>
              <a:rPr lang="de-DE" dirty="0" smtClean="0"/>
              <a:t>Konstanze </a:t>
            </a:r>
            <a:r>
              <a:rPr lang="de-DE" dirty="0" err="1" smtClean="0"/>
              <a:t>Pabst</a:t>
            </a:r>
            <a:r>
              <a:rPr lang="de-DE" dirty="0" smtClean="0"/>
              <a:t> </a:t>
            </a:r>
            <a:r>
              <a:rPr lang="de-DE" dirty="0" err="1" smtClean="0"/>
              <a:t>M.a</a:t>
            </a:r>
            <a:r>
              <a:rPr lang="de-DE" dirty="0"/>
              <a:t>.</a:t>
            </a:r>
          </a:p>
        </p:txBody>
      </p:sp>
      <p:sp>
        <p:nvSpPr>
          <p:cNvPr id="4" name="Textfeld 3"/>
          <p:cNvSpPr txBox="1"/>
          <p:nvPr/>
        </p:nvSpPr>
        <p:spPr>
          <a:xfrm>
            <a:off x="6503368" y="4953397"/>
            <a:ext cx="5688632" cy="461665"/>
          </a:xfrm>
          <a:prstGeom prst="rect">
            <a:avLst/>
          </a:prstGeom>
          <a:noFill/>
        </p:spPr>
        <p:txBody>
          <a:bodyPr wrap="square" rtlCol="0">
            <a:spAutoFit/>
          </a:bodyPr>
          <a:lstStyle/>
          <a:p>
            <a:r>
              <a:rPr lang="de-DE" sz="1200" dirty="0" smtClean="0">
                <a:solidFill>
                  <a:schemeClr val="bg1"/>
                </a:solidFill>
              </a:rPr>
              <a:t>http</a:t>
            </a:r>
            <a:r>
              <a:rPr lang="de-DE" sz="1200" dirty="0">
                <a:solidFill>
                  <a:schemeClr val="bg1"/>
                </a:solidFill>
              </a:rPr>
              <a:t>://pixabay.com/en/keyboard-keys-computer-type-text-694709</a:t>
            </a:r>
            <a:r>
              <a:rPr lang="de-DE" sz="1200" dirty="0" smtClean="0">
                <a:solidFill>
                  <a:schemeClr val="bg1"/>
                </a:solidFill>
              </a:rPr>
              <a:t>/</a:t>
            </a:r>
          </a:p>
          <a:p>
            <a:endParaRPr lang="de-DE" sz="1200" dirty="0">
              <a:solidFill>
                <a:schemeClr val="bg1"/>
              </a:solidFill>
            </a:endParaRPr>
          </a:p>
        </p:txBody>
      </p:sp>
      <p:sp>
        <p:nvSpPr>
          <p:cNvPr id="5" name="AutoShape 2" descr="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44" y="4923951"/>
            <a:ext cx="838200" cy="295275"/>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44" y="1180475"/>
            <a:ext cx="5577642" cy="3716976"/>
          </a:xfrm>
          <a:prstGeom prst="rect">
            <a:avLst/>
          </a:prstGeom>
        </p:spPr>
      </p:pic>
      <p:sp>
        <p:nvSpPr>
          <p:cNvPr id="9" name="Ellipse 8"/>
          <p:cNvSpPr/>
          <p:nvPr/>
        </p:nvSpPr>
        <p:spPr>
          <a:xfrm>
            <a:off x="8040216" y="2132856"/>
            <a:ext cx="432048" cy="188986"/>
          </a:xfrm>
          <a:custGeom>
            <a:avLst/>
            <a:gdLst>
              <a:gd name="connsiteX0" fmla="*/ 0 w 432048"/>
              <a:gd name="connsiteY0" fmla="*/ 72008 h 144016"/>
              <a:gd name="connsiteX1" fmla="*/ 216024 w 432048"/>
              <a:gd name="connsiteY1" fmla="*/ 0 h 144016"/>
              <a:gd name="connsiteX2" fmla="*/ 432048 w 432048"/>
              <a:gd name="connsiteY2" fmla="*/ 72008 h 144016"/>
              <a:gd name="connsiteX3" fmla="*/ 216024 w 432048"/>
              <a:gd name="connsiteY3" fmla="*/ 144016 h 144016"/>
              <a:gd name="connsiteX4" fmla="*/ 0 w 432048"/>
              <a:gd name="connsiteY4" fmla="*/ 72008 h 144016"/>
              <a:gd name="connsiteX0" fmla="*/ 0 w 432048"/>
              <a:gd name="connsiteY0" fmla="*/ 72008 h 188986"/>
              <a:gd name="connsiteX1" fmla="*/ 216024 w 432048"/>
              <a:gd name="connsiteY1" fmla="*/ 0 h 188986"/>
              <a:gd name="connsiteX2" fmla="*/ 432048 w 432048"/>
              <a:gd name="connsiteY2" fmla="*/ 72008 h 188986"/>
              <a:gd name="connsiteX3" fmla="*/ 216024 w 432048"/>
              <a:gd name="connsiteY3" fmla="*/ 188986 h 188986"/>
              <a:gd name="connsiteX4" fmla="*/ 0 w 432048"/>
              <a:gd name="connsiteY4" fmla="*/ 72008 h 18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8986">
                <a:moveTo>
                  <a:pt x="0" y="72008"/>
                </a:moveTo>
                <a:cubicBezTo>
                  <a:pt x="0" y="40510"/>
                  <a:pt x="96717" y="0"/>
                  <a:pt x="216024" y="0"/>
                </a:cubicBezTo>
                <a:cubicBezTo>
                  <a:pt x="335331" y="0"/>
                  <a:pt x="432048" y="32239"/>
                  <a:pt x="432048" y="72008"/>
                </a:cubicBezTo>
                <a:cubicBezTo>
                  <a:pt x="432048" y="111777"/>
                  <a:pt x="335331" y="188986"/>
                  <a:pt x="216024" y="188986"/>
                </a:cubicBezTo>
                <a:cubicBezTo>
                  <a:pt x="96717" y="188986"/>
                  <a:pt x="0" y="103506"/>
                  <a:pt x="0" y="72008"/>
                </a:cubicBez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p:cNvSpPr txBox="1"/>
          <p:nvPr/>
        </p:nvSpPr>
        <p:spPr>
          <a:xfrm rot="20016092">
            <a:off x="8020726" y="1763523"/>
            <a:ext cx="720080" cy="738664"/>
          </a:xfrm>
          <a:prstGeom prst="rect">
            <a:avLst/>
          </a:prstGeom>
          <a:noFill/>
        </p:spPr>
        <p:txBody>
          <a:bodyPr wrap="square" rtlCol="0">
            <a:spAutoFit/>
          </a:bodyPr>
          <a:lstStyle/>
          <a:p>
            <a:r>
              <a:rPr lang="de-DE" sz="4200" dirty="0" smtClean="0">
                <a:solidFill>
                  <a:schemeClr val="accent1"/>
                </a:solidFill>
                <a:latin typeface="Comic Sans MS" panose="030F0702030302020204" pitchFamily="66" charset="0"/>
              </a:rPr>
              <a:t>e</a:t>
            </a:r>
            <a:endParaRPr lang="de-DE" sz="42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43514166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Projects – </a:t>
            </a:r>
            <a:r>
              <a:rPr lang="de-DE" dirty="0" err="1" smtClean="0"/>
              <a:t>Videopodcasting</a:t>
            </a:r>
            <a:endParaRPr lang="de-DE" dirty="0"/>
          </a:p>
        </p:txBody>
      </p:sp>
      <p:sp>
        <p:nvSpPr>
          <p:cNvPr id="4" name="Textplatzhalter 3"/>
          <p:cNvSpPr>
            <a:spLocks noGrp="1"/>
          </p:cNvSpPr>
          <p:nvPr>
            <p:ph type="body" idx="1"/>
          </p:nvPr>
        </p:nvSpPr>
        <p:spPr/>
        <p:txBody>
          <a:bodyPr/>
          <a:lstStyle/>
          <a:p>
            <a:r>
              <a:rPr lang="de-DE" dirty="0" smtClean="0"/>
              <a:t>Advantages:</a:t>
            </a:r>
            <a:endParaRPr lang="de-DE" dirty="0"/>
          </a:p>
        </p:txBody>
      </p:sp>
      <p:sp>
        <p:nvSpPr>
          <p:cNvPr id="5" name="Inhaltsplatzhalter 4"/>
          <p:cNvSpPr>
            <a:spLocks noGrp="1"/>
          </p:cNvSpPr>
          <p:nvPr>
            <p:ph sz="half" idx="2"/>
          </p:nvPr>
        </p:nvSpPr>
        <p:spPr/>
        <p:txBody>
          <a:bodyPr>
            <a:normAutofit/>
          </a:bodyPr>
          <a:lstStyle/>
          <a:p>
            <a:pPr lvl="0"/>
            <a:r>
              <a:rPr lang="de-DE" dirty="0" smtClean="0"/>
              <a:t>Reflexion</a:t>
            </a:r>
          </a:p>
          <a:p>
            <a:pPr lvl="0"/>
            <a:r>
              <a:rPr lang="de-DE" dirty="0" smtClean="0"/>
              <a:t>Quality</a:t>
            </a:r>
          </a:p>
          <a:p>
            <a:pPr lvl="0"/>
            <a:r>
              <a:rPr lang="de-DE" dirty="0" smtClean="0"/>
              <a:t>Communication</a:t>
            </a:r>
          </a:p>
          <a:p>
            <a:pPr lvl="0"/>
            <a:r>
              <a:rPr lang="de-DE" dirty="0" err="1" smtClean="0"/>
              <a:t>Interdisciplinary</a:t>
            </a:r>
            <a:endParaRPr lang="de-DE" dirty="0" smtClean="0"/>
          </a:p>
          <a:p>
            <a:pPr lvl="0"/>
            <a:r>
              <a:rPr lang="de-DE" dirty="0"/>
              <a:t>Follow-</a:t>
            </a:r>
            <a:r>
              <a:rPr lang="de-DE" dirty="0" err="1"/>
              <a:t>up</a:t>
            </a:r>
            <a:r>
              <a:rPr lang="de-DE" dirty="0"/>
              <a:t> </a:t>
            </a:r>
            <a:r>
              <a:rPr lang="de-DE" dirty="0" smtClean="0"/>
              <a:t>after an </a:t>
            </a:r>
            <a:r>
              <a:rPr lang="de-DE" dirty="0" err="1" smtClean="0"/>
              <a:t>absence</a:t>
            </a:r>
            <a:endParaRPr lang="en-US" dirty="0"/>
          </a:p>
          <a:p>
            <a:r>
              <a:rPr lang="en-US" dirty="0"/>
              <a:t>Embedding into the learning platform</a:t>
            </a:r>
          </a:p>
          <a:p>
            <a:pPr lvl="0"/>
            <a:endParaRPr lang="de-DE" dirty="0" smtClean="0"/>
          </a:p>
          <a:p>
            <a:pPr lvl="0"/>
            <a:endParaRPr lang="de-DE" dirty="0"/>
          </a:p>
        </p:txBody>
      </p:sp>
      <p:sp>
        <p:nvSpPr>
          <p:cNvPr id="6" name="Textplatzhalter 5"/>
          <p:cNvSpPr>
            <a:spLocks noGrp="1"/>
          </p:cNvSpPr>
          <p:nvPr>
            <p:ph type="body" sz="quarter" idx="3"/>
          </p:nvPr>
        </p:nvSpPr>
        <p:spPr>
          <a:xfrm>
            <a:off x="6327648" y="5517232"/>
            <a:ext cx="4800600" cy="636440"/>
          </a:xfrm>
        </p:spPr>
        <p:txBody>
          <a:bodyPr/>
          <a:lstStyle/>
          <a:p>
            <a:r>
              <a:rPr lang="de-DE" sz="1400" dirty="0" smtClean="0"/>
              <a:t>„Best </a:t>
            </a:r>
            <a:r>
              <a:rPr lang="de-DE" sz="1400" dirty="0" err="1" smtClean="0"/>
              <a:t>practise</a:t>
            </a:r>
            <a:r>
              <a:rPr lang="de-DE" sz="1400" dirty="0" smtClean="0"/>
              <a:t>“ einer in </a:t>
            </a:r>
            <a:r>
              <a:rPr lang="de-DE" sz="1400" dirty="0" err="1" smtClean="0"/>
              <a:t>Moodle</a:t>
            </a:r>
            <a:r>
              <a:rPr lang="de-DE" sz="1400" dirty="0" smtClean="0"/>
              <a:t> eingebetteten E-Vorlesung mit Folien, Podcast und Forum (Einführungsvorlesung von Prof. Dr. </a:t>
            </a:r>
            <a:r>
              <a:rPr lang="de-DE" sz="1400" dirty="0" err="1" smtClean="0"/>
              <a:t>Wollersheim</a:t>
            </a:r>
            <a:r>
              <a:rPr lang="de-DE" sz="1400" dirty="0" smtClean="0"/>
              <a:t>)</a:t>
            </a:r>
            <a:endParaRPr lang="de-DE" sz="1400" dirty="0"/>
          </a:p>
        </p:txBody>
      </p:sp>
      <p:pic>
        <p:nvPicPr>
          <p:cNvPr id="8" name="Inhaltsplatzhalt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11984" y="1826156"/>
            <a:ext cx="4800600" cy="3467992"/>
          </a:xfrm>
        </p:spPr>
      </p:pic>
      <p:sp>
        <p:nvSpPr>
          <p:cNvPr id="9" name="Fußzeilenplatzhalter 8"/>
          <p:cNvSpPr>
            <a:spLocks noGrp="1"/>
          </p:cNvSpPr>
          <p:nvPr>
            <p:ph type="ftr" sz="quarter" idx="11"/>
          </p:nvPr>
        </p:nvSpPr>
        <p:spPr/>
        <p:txBody>
          <a:bodyPr/>
          <a:lstStyle/>
          <a:p>
            <a:r>
              <a:rPr lang="de-DE" smtClean="0"/>
              <a:t>Was ist E-Learning?</a:t>
            </a:r>
            <a:endParaRPr lang="de-DE" dirty="0"/>
          </a:p>
        </p:txBody>
      </p:sp>
      <p:sp>
        <p:nvSpPr>
          <p:cNvPr id="10" name="Foliennummernplatzhalter 9"/>
          <p:cNvSpPr>
            <a:spLocks noGrp="1"/>
          </p:cNvSpPr>
          <p:nvPr>
            <p:ph type="sldNum" sz="quarter" idx="12"/>
          </p:nvPr>
        </p:nvSpPr>
        <p:spPr/>
        <p:txBody>
          <a:bodyPr/>
          <a:lstStyle/>
          <a:p>
            <a:fld id="{E31375A4-56A4-47D6-9801-1991572033F7}" type="slidenum">
              <a:rPr lang="de-DE" smtClean="0"/>
              <a:t>10</a:t>
            </a:fld>
            <a:endParaRPr lang="de-DE" dirty="0"/>
          </a:p>
        </p:txBody>
      </p:sp>
    </p:spTree>
    <p:extLst>
      <p:ext uri="{BB962C8B-B14F-4D97-AF65-F5344CB8AC3E}">
        <p14:creationId xmlns:p14="http://schemas.microsoft.com/office/powerpoint/2010/main" val="261573962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E-course </a:t>
            </a:r>
            <a:r>
              <a:rPr lang="en-US" dirty="0"/>
              <a:t>practice: </a:t>
            </a:r>
            <a:r>
              <a:rPr lang="en-US" dirty="0" smtClean="0"/>
              <a:t/>
            </a:r>
            <a:br>
              <a:rPr lang="en-US" dirty="0" smtClean="0"/>
            </a:br>
            <a:r>
              <a:rPr lang="en-US" dirty="0" smtClean="0"/>
              <a:t>How </a:t>
            </a:r>
            <a:r>
              <a:rPr lang="en-US" dirty="0"/>
              <a:t>it works and what it costs?</a:t>
            </a:r>
            <a:r>
              <a:rPr lang="de-DE" dirty="0" smtClean="0"/>
              <a:t/>
            </a:r>
            <a:br>
              <a:rPr lang="de-DE" dirty="0" smtClean="0"/>
            </a:br>
            <a:r>
              <a:rPr lang="de-DE" dirty="0"/>
              <a:t/>
            </a:r>
            <a:br>
              <a:rPr lang="de-DE" dirty="0"/>
            </a:br>
            <a:endParaRPr lang="de-DE" dirty="0"/>
          </a:p>
        </p:txBody>
      </p:sp>
      <p:pic>
        <p:nvPicPr>
          <p:cNvPr id="4" name="Inhaltsplatzhalt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5360" y="2924944"/>
            <a:ext cx="5475893" cy="2372045"/>
          </a:xfrm>
        </p:spPr>
      </p:pic>
      <p:graphicFrame>
        <p:nvGraphicFramePr>
          <p:cNvPr id="7" name="Inhaltsplatzhalter 6" descr="Segmented Process" title="SmartArt"/>
          <p:cNvGraphicFramePr>
            <a:graphicFrameLocks noGrp="1"/>
          </p:cNvGraphicFramePr>
          <p:nvPr>
            <p:ph sz="half" idx="2"/>
            <p:extLst>
              <p:ext uri="{D42A27DB-BD31-4B8C-83A1-F6EECF244321}">
                <p14:modId xmlns:p14="http://schemas.microsoft.com/office/powerpoint/2010/main" val="4277231352"/>
              </p:ext>
            </p:extLst>
          </p:nvPr>
        </p:nvGraphicFramePr>
        <p:xfrm>
          <a:off x="6324600" y="1825625"/>
          <a:ext cx="4800600" cy="4575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ußzeilenplatzhalter 4"/>
          <p:cNvSpPr>
            <a:spLocks noGrp="1"/>
          </p:cNvSpPr>
          <p:nvPr>
            <p:ph type="ftr" sz="quarter" idx="11"/>
          </p:nvPr>
        </p:nvSpPr>
        <p:spPr/>
        <p:txBody>
          <a:bodyPr/>
          <a:lstStyle/>
          <a:p>
            <a:r>
              <a:rPr lang="de-DE" smtClean="0"/>
              <a:t>Was ist E-Learning?</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11</a:t>
            </a:fld>
            <a:endParaRPr lang="de-DE" dirty="0"/>
          </a:p>
        </p:txBody>
      </p:sp>
    </p:spTree>
    <p:extLst>
      <p:ext uri="{BB962C8B-B14F-4D97-AF65-F5344CB8AC3E}">
        <p14:creationId xmlns:p14="http://schemas.microsoft.com/office/powerpoint/2010/main" val="394882634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Projects – </a:t>
            </a:r>
            <a:r>
              <a:rPr lang="de-DE" dirty="0" err="1" smtClean="0"/>
              <a:t>Moodle</a:t>
            </a:r>
            <a:r>
              <a:rPr lang="de-DE" dirty="0" smtClean="0"/>
              <a:t> </a:t>
            </a:r>
            <a:endParaRPr lang="de-DE" dirty="0"/>
          </a:p>
        </p:txBody>
      </p:sp>
      <p:pic>
        <p:nvPicPr>
          <p:cNvPr id="6" name="Inhaltsplatzhalt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985170" y="158751"/>
            <a:ext cx="4800600" cy="1206500"/>
          </a:xfrm>
        </p:spPr>
      </p:pic>
      <p:sp>
        <p:nvSpPr>
          <p:cNvPr id="3" name="Inhaltsplatzhalter 2"/>
          <p:cNvSpPr>
            <a:spLocks noGrp="1"/>
          </p:cNvSpPr>
          <p:nvPr>
            <p:ph idx="4294967295"/>
          </p:nvPr>
        </p:nvSpPr>
        <p:spPr>
          <a:xfrm>
            <a:off x="0" y="1828800"/>
            <a:ext cx="9144000" cy="4572000"/>
          </a:xfrm>
        </p:spPr>
        <p:txBody>
          <a:bodyPr/>
          <a:lstStyle/>
          <a:p>
            <a:endParaRPr lang="de-DE" dirty="0" smtClean="0"/>
          </a:p>
          <a:p>
            <a:endParaRPr lang="de-DE" dirty="0" smtClean="0"/>
          </a:p>
        </p:txBody>
      </p:sp>
      <p:sp>
        <p:nvSpPr>
          <p:cNvPr id="4" name="Rechteck 3"/>
          <p:cNvSpPr/>
          <p:nvPr/>
        </p:nvSpPr>
        <p:spPr>
          <a:xfrm>
            <a:off x="6125859" y="6130954"/>
            <a:ext cx="6578941" cy="276999"/>
          </a:xfrm>
          <a:prstGeom prst="rect">
            <a:avLst/>
          </a:prstGeom>
        </p:spPr>
        <p:txBody>
          <a:bodyPr wrap="square">
            <a:spAutoFit/>
          </a:bodyPr>
          <a:lstStyle/>
          <a:p>
            <a:r>
              <a:rPr lang="de-DE" sz="1200" dirty="0" err="1"/>
              <a:t>m</a:t>
            </a:r>
            <a:r>
              <a:rPr lang="de-DE" sz="1200" dirty="0" err="1" smtClean="0"/>
              <a:t>oodle</a:t>
            </a:r>
            <a:r>
              <a:rPr lang="de-DE" sz="1200" dirty="0" smtClean="0"/>
              <a:t>-Logo über: </a:t>
            </a:r>
            <a:r>
              <a:rPr lang="de-DE" sz="1200" dirty="0" smtClean="0">
                <a:hlinkClick r:id="rId4"/>
              </a:rPr>
              <a:t>https</a:t>
            </a:r>
            <a:r>
              <a:rPr lang="de-DE" sz="1200" dirty="0">
                <a:hlinkClick r:id="rId4"/>
              </a:rPr>
              <a:t>://</a:t>
            </a:r>
            <a:r>
              <a:rPr lang="de-DE" sz="1200" dirty="0" smtClean="0">
                <a:hlinkClick r:id="rId4"/>
              </a:rPr>
              <a:t>moodle.org/logo/moodle-logo.png</a:t>
            </a:r>
            <a:r>
              <a:rPr lang="de-DE" sz="1200" dirty="0" smtClean="0"/>
              <a:t>; Abruf am 27.05.2015)</a:t>
            </a:r>
            <a:endParaRPr lang="de-DE" sz="1200" dirty="0"/>
          </a:p>
        </p:txBody>
      </p:sp>
      <p:sp>
        <p:nvSpPr>
          <p:cNvPr id="7" name="Textfeld 6"/>
          <p:cNvSpPr txBox="1"/>
          <p:nvPr/>
        </p:nvSpPr>
        <p:spPr>
          <a:xfrm>
            <a:off x="1271464" y="1916832"/>
            <a:ext cx="10225136" cy="3539430"/>
          </a:xfrm>
          <a:prstGeom prst="rect">
            <a:avLst/>
          </a:prstGeom>
          <a:noFill/>
        </p:spPr>
        <p:txBody>
          <a:bodyPr wrap="square" rtlCol="0">
            <a:spAutoFit/>
          </a:bodyPr>
          <a:lstStyle/>
          <a:p>
            <a:pPr marL="285750" indent="-285750">
              <a:buFont typeface="Arial" panose="020B0604020202020204" pitchFamily="34" charset="0"/>
              <a:buChar char="•"/>
            </a:pPr>
            <a:r>
              <a:rPr lang="de-DE" sz="2800" dirty="0" err="1" smtClean="0"/>
              <a:t>free</a:t>
            </a:r>
            <a:r>
              <a:rPr lang="de-DE" sz="2800" dirty="0" smtClean="0"/>
              <a:t>, </a:t>
            </a:r>
            <a:r>
              <a:rPr lang="de-DE" sz="2800" dirty="0" err="1" smtClean="0"/>
              <a:t>object</a:t>
            </a:r>
            <a:r>
              <a:rPr lang="de-DE" sz="2800" dirty="0" smtClean="0"/>
              <a:t> </a:t>
            </a:r>
            <a:r>
              <a:rPr lang="de-DE" sz="2800" dirty="0" err="1" smtClean="0"/>
              <a:t>orientated</a:t>
            </a:r>
            <a:r>
              <a:rPr lang="de-DE" sz="2800" dirty="0"/>
              <a:t> </a:t>
            </a:r>
            <a:r>
              <a:rPr lang="de-DE" sz="2800" dirty="0" err="1" smtClean="0"/>
              <a:t>managementsystem</a:t>
            </a:r>
            <a:r>
              <a:rPr lang="de-DE" sz="2800" dirty="0" smtClean="0"/>
              <a:t> </a:t>
            </a:r>
            <a:r>
              <a:rPr lang="de-DE" sz="2800" dirty="0" err="1" smtClean="0"/>
              <a:t>for</a:t>
            </a:r>
            <a:r>
              <a:rPr lang="de-DE" sz="2800" dirty="0" smtClean="0"/>
              <a:t> </a:t>
            </a:r>
            <a:r>
              <a:rPr lang="de-DE" sz="2800" dirty="0" err="1" smtClean="0"/>
              <a:t>lectures</a:t>
            </a:r>
            <a:r>
              <a:rPr lang="de-DE" sz="2800" dirty="0" smtClean="0"/>
              <a:t>+ </a:t>
            </a:r>
            <a:r>
              <a:rPr lang="de-DE" sz="2800" dirty="0" err="1" smtClean="0"/>
              <a:t>learning</a:t>
            </a:r>
            <a:r>
              <a:rPr lang="de-DE" sz="2800" dirty="0" smtClean="0"/>
              <a:t> </a:t>
            </a:r>
            <a:r>
              <a:rPr lang="de-DE" sz="2800" dirty="0" err="1" smtClean="0"/>
              <a:t>platform</a:t>
            </a:r>
            <a:endParaRPr lang="de-DE" sz="2800" dirty="0" smtClean="0"/>
          </a:p>
          <a:p>
            <a:pPr marL="285750" indent="-285750">
              <a:buFont typeface="Arial" panose="020B0604020202020204" pitchFamily="34" charset="0"/>
              <a:buChar char="•"/>
            </a:pPr>
            <a:r>
              <a:rPr lang="de-DE" sz="2800" dirty="0" smtClean="0"/>
              <a:t>Supports </a:t>
            </a:r>
            <a:r>
              <a:rPr lang="de-DE" sz="2800" dirty="0" err="1" smtClean="0"/>
              <a:t>cooperative</a:t>
            </a:r>
            <a:r>
              <a:rPr lang="de-DE" sz="2800" dirty="0" smtClean="0"/>
              <a:t> </a:t>
            </a:r>
            <a:r>
              <a:rPr lang="de-DE" sz="2800" dirty="0" err="1" smtClean="0"/>
              <a:t>teach</a:t>
            </a:r>
            <a:r>
              <a:rPr lang="de-DE" sz="2800" dirty="0" smtClean="0"/>
              <a:t> </a:t>
            </a:r>
            <a:r>
              <a:rPr lang="de-DE" sz="2800" dirty="0" err="1"/>
              <a:t>a</a:t>
            </a:r>
            <a:r>
              <a:rPr lang="de-DE" sz="2800" dirty="0" err="1" smtClean="0"/>
              <a:t>nd</a:t>
            </a:r>
            <a:r>
              <a:rPr lang="de-DE" sz="2800" dirty="0" smtClean="0"/>
              <a:t> </a:t>
            </a:r>
            <a:r>
              <a:rPr lang="de-DE" sz="2800" dirty="0" err="1" smtClean="0"/>
              <a:t>learn</a:t>
            </a:r>
            <a:r>
              <a:rPr lang="de-DE" sz="2800" dirty="0" smtClean="0"/>
              <a:t> </a:t>
            </a:r>
            <a:r>
              <a:rPr lang="de-DE" sz="2800" dirty="0" err="1" smtClean="0"/>
              <a:t>methods</a:t>
            </a:r>
            <a:endParaRPr lang="de-DE" sz="2800" dirty="0" smtClean="0"/>
          </a:p>
          <a:p>
            <a:pPr marL="285750" indent="-285750">
              <a:buFont typeface="Arial" panose="020B0604020202020204" pitchFamily="34" charset="0"/>
              <a:buChar char="•"/>
            </a:pPr>
            <a:r>
              <a:rPr lang="de-DE" sz="2800" dirty="0" smtClean="0"/>
              <a:t>Modular-</a:t>
            </a:r>
            <a:r>
              <a:rPr lang="de-DE" sz="2800" dirty="0" err="1" smtClean="0"/>
              <a:t>Object</a:t>
            </a:r>
            <a:r>
              <a:rPr lang="de-DE" sz="2800" dirty="0" smtClean="0"/>
              <a:t>-</a:t>
            </a:r>
            <a:r>
              <a:rPr lang="de-DE" sz="2800" dirty="0" err="1" smtClean="0"/>
              <a:t>Oriented</a:t>
            </a:r>
            <a:r>
              <a:rPr lang="de-DE" sz="2800" dirty="0" smtClean="0"/>
              <a:t> Dynamic Learning Environment, </a:t>
            </a:r>
            <a:r>
              <a:rPr lang="de-DE" sz="2800" dirty="0" err="1" smtClean="0"/>
              <a:t>worldwide</a:t>
            </a:r>
            <a:r>
              <a:rPr lang="de-DE" sz="2800" dirty="0" smtClean="0"/>
              <a:t> </a:t>
            </a:r>
            <a:r>
              <a:rPr lang="de-DE" sz="2800" dirty="0" err="1" smtClean="0"/>
              <a:t>supported</a:t>
            </a:r>
            <a:endParaRPr lang="de-DE" sz="2800" dirty="0" smtClean="0"/>
          </a:p>
          <a:p>
            <a:pPr marL="285750" indent="-285750">
              <a:buFont typeface="Arial" panose="020B0604020202020204" pitchFamily="34" charset="0"/>
              <a:buChar char="•"/>
            </a:pPr>
            <a:r>
              <a:rPr lang="de-DE" sz="2800" dirty="0" err="1" smtClean="0"/>
              <a:t>Moodle</a:t>
            </a:r>
            <a:r>
              <a:rPr lang="de-DE" sz="2800" dirty="0" smtClean="0"/>
              <a:t> </a:t>
            </a:r>
            <a:r>
              <a:rPr lang="de-DE" sz="2800" dirty="0" err="1" smtClean="0"/>
              <a:t>offers</a:t>
            </a:r>
            <a:r>
              <a:rPr lang="de-DE" sz="2800" dirty="0" smtClean="0"/>
              <a:t> online </a:t>
            </a:r>
            <a:r>
              <a:rPr lang="de-DE" sz="2800" dirty="0" err="1" smtClean="0"/>
              <a:t>course</a:t>
            </a:r>
            <a:r>
              <a:rPr lang="de-DE" sz="2800" dirty="0" smtClean="0"/>
              <a:t> </a:t>
            </a:r>
            <a:r>
              <a:rPr lang="de-DE" sz="2800" dirty="0" err="1" smtClean="0"/>
              <a:t>platforms</a:t>
            </a:r>
            <a:endParaRPr lang="de-DE" sz="2800" dirty="0" smtClean="0"/>
          </a:p>
          <a:p>
            <a:pPr marL="285750" indent="-285750">
              <a:buFont typeface="Arial" panose="020B0604020202020204" pitchFamily="34" charset="0"/>
              <a:buChar char="•"/>
            </a:pPr>
            <a:r>
              <a:rPr lang="de-DE" sz="2800" dirty="0" err="1" smtClean="0"/>
              <a:t>wide</a:t>
            </a:r>
            <a:r>
              <a:rPr lang="de-DE" sz="2800" dirty="0" smtClean="0"/>
              <a:t> </a:t>
            </a:r>
            <a:r>
              <a:rPr lang="de-DE" sz="2800" dirty="0" err="1" smtClean="0"/>
              <a:t>variety</a:t>
            </a:r>
            <a:r>
              <a:rPr lang="de-DE" sz="2800" dirty="0" smtClean="0"/>
              <a:t> </a:t>
            </a:r>
            <a:r>
              <a:rPr lang="de-DE" sz="2800" dirty="0" err="1" smtClean="0"/>
              <a:t>of</a:t>
            </a:r>
            <a:r>
              <a:rPr lang="de-DE" sz="2800" dirty="0" smtClean="0"/>
              <a:t> </a:t>
            </a:r>
            <a:r>
              <a:rPr lang="de-DE" sz="2800" dirty="0" err="1" smtClean="0"/>
              <a:t>work</a:t>
            </a:r>
            <a:r>
              <a:rPr lang="de-DE" sz="2800" dirty="0" smtClean="0"/>
              <a:t> </a:t>
            </a:r>
            <a:r>
              <a:rPr lang="de-DE" sz="2800" dirty="0" err="1" smtClean="0"/>
              <a:t>materials</a:t>
            </a:r>
            <a:endParaRPr lang="de-DE" sz="2800" dirty="0" smtClean="0"/>
          </a:p>
          <a:p>
            <a:pPr marL="285750" indent="-285750">
              <a:buFont typeface="Arial" panose="020B0604020202020204" pitchFamily="34" charset="0"/>
              <a:buChar char="•"/>
            </a:pPr>
            <a:r>
              <a:rPr lang="de-DE" sz="2800" dirty="0" err="1" smtClean="0"/>
              <a:t>Various</a:t>
            </a:r>
            <a:r>
              <a:rPr lang="de-DE" sz="2800" dirty="0" smtClean="0"/>
              <a:t> </a:t>
            </a:r>
            <a:r>
              <a:rPr lang="de-DE" sz="2800" dirty="0" err="1" smtClean="0"/>
              <a:t>roles</a:t>
            </a:r>
            <a:r>
              <a:rPr lang="de-DE" sz="2800" dirty="0" smtClean="0"/>
              <a:t> in </a:t>
            </a:r>
            <a:r>
              <a:rPr lang="de-DE" sz="2800" dirty="0" err="1" smtClean="0"/>
              <a:t>the</a:t>
            </a:r>
            <a:r>
              <a:rPr lang="de-DE" sz="2800" dirty="0" smtClean="0"/>
              <a:t> </a:t>
            </a:r>
            <a:r>
              <a:rPr lang="de-DE" sz="2800" dirty="0" err="1"/>
              <a:t>c</a:t>
            </a:r>
            <a:r>
              <a:rPr lang="de-DE" sz="2800" dirty="0" err="1" smtClean="0"/>
              <a:t>lassroom</a:t>
            </a:r>
            <a:endParaRPr lang="de-DE" sz="2800" dirty="0"/>
          </a:p>
        </p:txBody>
      </p:sp>
      <p:sp>
        <p:nvSpPr>
          <p:cNvPr id="8" name="Fußzeilenplatzhalter 7"/>
          <p:cNvSpPr>
            <a:spLocks noGrp="1"/>
          </p:cNvSpPr>
          <p:nvPr>
            <p:ph type="ftr" sz="quarter" idx="11"/>
          </p:nvPr>
        </p:nvSpPr>
        <p:spPr/>
        <p:txBody>
          <a:bodyPr/>
          <a:lstStyle/>
          <a:p>
            <a:r>
              <a:rPr lang="de-DE" smtClean="0"/>
              <a:t>Was ist E-Learning?</a:t>
            </a:r>
            <a:endParaRPr lang="de-DE" dirty="0"/>
          </a:p>
        </p:txBody>
      </p:sp>
      <p:sp>
        <p:nvSpPr>
          <p:cNvPr id="9" name="Foliennummernplatzhalter 8"/>
          <p:cNvSpPr>
            <a:spLocks noGrp="1"/>
          </p:cNvSpPr>
          <p:nvPr>
            <p:ph type="sldNum" sz="quarter" idx="12"/>
          </p:nvPr>
        </p:nvSpPr>
        <p:spPr/>
        <p:txBody>
          <a:bodyPr/>
          <a:lstStyle/>
          <a:p>
            <a:fld id="{E31375A4-56A4-47D6-9801-1991572033F7}" type="slidenum">
              <a:rPr lang="de-DE" smtClean="0"/>
              <a:t>12</a:t>
            </a:fld>
            <a:endParaRPr lang="de-DE" dirty="0"/>
          </a:p>
        </p:txBody>
      </p:sp>
    </p:spTree>
    <p:extLst>
      <p:ext uri="{BB962C8B-B14F-4D97-AF65-F5344CB8AC3E}">
        <p14:creationId xmlns:p14="http://schemas.microsoft.com/office/powerpoint/2010/main" val="239055805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Projects – </a:t>
            </a:r>
            <a:r>
              <a:rPr lang="de-DE" dirty="0" err="1" smtClean="0"/>
              <a:t>Moodle</a:t>
            </a:r>
            <a:r>
              <a:rPr lang="de-DE" dirty="0" smtClean="0"/>
              <a:t> &amp; best-</a:t>
            </a:r>
            <a:r>
              <a:rPr lang="de-DE" dirty="0" err="1" smtClean="0"/>
              <a:t>practice</a:t>
            </a:r>
            <a:endParaRPr lang="de-DE" dirty="0"/>
          </a:p>
        </p:txBody>
      </p:sp>
      <p:sp>
        <p:nvSpPr>
          <p:cNvPr id="6" name="Textplatzhalter 5"/>
          <p:cNvSpPr>
            <a:spLocks noGrp="1"/>
          </p:cNvSpPr>
          <p:nvPr>
            <p:ph type="body" idx="1"/>
          </p:nvPr>
        </p:nvSpPr>
        <p:spPr/>
        <p:txBody>
          <a:bodyPr/>
          <a:lstStyle/>
          <a:p>
            <a:r>
              <a:rPr lang="de-DE" dirty="0" smtClean="0"/>
              <a:t>Best-</a:t>
            </a:r>
            <a:r>
              <a:rPr lang="de-DE" dirty="0" err="1" smtClean="0"/>
              <a:t>practice</a:t>
            </a:r>
            <a:r>
              <a:rPr lang="de-DE" dirty="0" smtClean="0"/>
              <a:t> </a:t>
            </a:r>
            <a:r>
              <a:rPr lang="de-DE" dirty="0" err="1" smtClean="0"/>
              <a:t>course</a:t>
            </a:r>
            <a:r>
              <a:rPr lang="de-DE" dirty="0"/>
              <a:t> </a:t>
            </a:r>
            <a:r>
              <a:rPr lang="de-DE" dirty="0" err="1" smtClean="0"/>
              <a:t>with</a:t>
            </a:r>
            <a:r>
              <a:rPr lang="de-DE" dirty="0" smtClean="0"/>
              <a:t> </a:t>
            </a:r>
            <a:r>
              <a:rPr lang="de-DE" dirty="0" err="1" smtClean="0"/>
              <a:t>tests</a:t>
            </a:r>
            <a:r>
              <a:rPr lang="de-DE" dirty="0" smtClean="0"/>
              <a:t> in </a:t>
            </a:r>
            <a:r>
              <a:rPr lang="de-DE" dirty="0" err="1" smtClean="0"/>
              <a:t>Veterinary</a:t>
            </a:r>
            <a:endParaRPr lang="de-DE" dirty="0">
              <a:effectLst/>
            </a:endParaRPr>
          </a:p>
        </p:txBody>
      </p:sp>
      <p:pic>
        <p:nvPicPr>
          <p:cNvPr id="13" name="Inhaltsplatzhalt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54776" y="2590800"/>
            <a:ext cx="4024647" cy="3810000"/>
          </a:xfrm>
        </p:spPr>
      </p:pic>
      <p:sp>
        <p:nvSpPr>
          <p:cNvPr id="8" name="Textplatzhalter 7"/>
          <p:cNvSpPr>
            <a:spLocks noGrp="1"/>
          </p:cNvSpPr>
          <p:nvPr>
            <p:ph type="body" sz="quarter" idx="3"/>
          </p:nvPr>
        </p:nvSpPr>
        <p:spPr/>
        <p:txBody>
          <a:bodyPr/>
          <a:lstStyle/>
          <a:p>
            <a:r>
              <a:rPr lang="de-DE" dirty="0" smtClean="0"/>
              <a:t>Best-</a:t>
            </a:r>
            <a:r>
              <a:rPr lang="de-DE" dirty="0" err="1" smtClean="0"/>
              <a:t>practise</a:t>
            </a:r>
            <a:r>
              <a:rPr lang="de-DE" dirty="0" smtClean="0"/>
              <a:t> </a:t>
            </a:r>
            <a:r>
              <a:rPr lang="de-DE" dirty="0" err="1" smtClean="0"/>
              <a:t>course</a:t>
            </a:r>
            <a:r>
              <a:rPr lang="de-DE" dirty="0"/>
              <a:t> </a:t>
            </a:r>
            <a:r>
              <a:rPr lang="de-DE" dirty="0" err="1" smtClean="0"/>
              <a:t>group</a:t>
            </a:r>
            <a:r>
              <a:rPr lang="de-DE" dirty="0" smtClean="0"/>
              <a:t> </a:t>
            </a:r>
            <a:r>
              <a:rPr lang="de-DE" dirty="0" err="1" smtClean="0"/>
              <a:t>work</a:t>
            </a:r>
            <a:r>
              <a:rPr lang="de-DE" dirty="0" smtClean="0"/>
              <a:t> – </a:t>
            </a:r>
            <a:r>
              <a:rPr lang="en-US" dirty="0" smtClean="0"/>
              <a:t>course </a:t>
            </a:r>
            <a:r>
              <a:rPr lang="en-US" dirty="0"/>
              <a:t>with the activity of "lesson"</a:t>
            </a:r>
            <a:endParaRPr lang="de-DE" dirty="0"/>
          </a:p>
        </p:txBody>
      </p:sp>
      <p:pic>
        <p:nvPicPr>
          <p:cNvPr id="16" name="Inhaltsplatzhalter 1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24600" y="3246377"/>
            <a:ext cx="4800600" cy="2498845"/>
          </a:xfrm>
        </p:spPr>
      </p:pic>
      <p:sp>
        <p:nvSpPr>
          <p:cNvPr id="11" name="Fußzeilenplatzhalter 10"/>
          <p:cNvSpPr>
            <a:spLocks noGrp="1"/>
          </p:cNvSpPr>
          <p:nvPr>
            <p:ph type="ftr" sz="quarter" idx="11"/>
          </p:nvPr>
        </p:nvSpPr>
        <p:spPr/>
        <p:txBody>
          <a:bodyPr/>
          <a:lstStyle/>
          <a:p>
            <a:r>
              <a:rPr lang="de-DE" smtClean="0"/>
              <a:t>Was ist E-Learning?</a:t>
            </a:r>
            <a:endParaRPr lang="de-DE" dirty="0"/>
          </a:p>
        </p:txBody>
      </p:sp>
      <p:sp>
        <p:nvSpPr>
          <p:cNvPr id="12" name="Foliennummernplatzhalter 11"/>
          <p:cNvSpPr>
            <a:spLocks noGrp="1"/>
          </p:cNvSpPr>
          <p:nvPr>
            <p:ph type="sldNum" sz="quarter" idx="12"/>
          </p:nvPr>
        </p:nvSpPr>
        <p:spPr/>
        <p:txBody>
          <a:bodyPr/>
          <a:lstStyle/>
          <a:p>
            <a:fld id="{E31375A4-56A4-47D6-9801-1991572033F7}" type="slidenum">
              <a:rPr lang="de-DE" smtClean="0"/>
              <a:t>13</a:t>
            </a:fld>
            <a:endParaRPr lang="de-DE" dirty="0"/>
          </a:p>
        </p:txBody>
      </p:sp>
    </p:spTree>
    <p:extLst>
      <p:ext uri="{BB962C8B-B14F-4D97-AF65-F5344CB8AC3E}">
        <p14:creationId xmlns:p14="http://schemas.microsoft.com/office/powerpoint/2010/main" val="2738627701"/>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Projects – E-Portfolio </a:t>
            </a:r>
            <a:r>
              <a:rPr lang="de-DE" dirty="0" err="1" smtClean="0"/>
              <a:t>software</a:t>
            </a:r>
            <a:r>
              <a:rPr lang="de-DE" dirty="0" smtClean="0"/>
              <a:t> </a:t>
            </a:r>
            <a:r>
              <a:rPr lang="de-DE" dirty="0" err="1" smtClean="0"/>
              <a:t>Mahara</a:t>
            </a:r>
            <a:endParaRPr lang="de-DE" dirty="0"/>
          </a:p>
        </p:txBody>
      </p:sp>
      <p:pic>
        <p:nvPicPr>
          <p:cNvPr id="49" name="Inhaltsplatzhalter 4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20336" y="293949"/>
            <a:ext cx="936104" cy="936104"/>
          </a:xfrm>
        </p:spPr>
      </p:pic>
      <p:sp>
        <p:nvSpPr>
          <p:cNvPr id="52" name="Inhaltsplatzhalter 51"/>
          <p:cNvSpPr>
            <a:spLocks noGrp="1"/>
          </p:cNvSpPr>
          <p:nvPr>
            <p:ph sz="half" idx="2"/>
          </p:nvPr>
        </p:nvSpPr>
        <p:spPr>
          <a:xfrm>
            <a:off x="263352" y="1825624"/>
            <a:ext cx="4800600" cy="4575175"/>
          </a:xfrm>
        </p:spPr>
        <p:txBody>
          <a:bodyPr/>
          <a:lstStyle/>
          <a:p>
            <a:r>
              <a:rPr lang="en-US" dirty="0" smtClean="0"/>
              <a:t>Software </a:t>
            </a:r>
            <a:r>
              <a:rPr lang="en-US" dirty="0"/>
              <a:t>for creating and managing </a:t>
            </a:r>
            <a:r>
              <a:rPr lang="en-US" dirty="0" smtClean="0"/>
              <a:t>collections</a:t>
            </a:r>
            <a:endParaRPr lang="en-US" dirty="0"/>
          </a:p>
          <a:p>
            <a:r>
              <a:rPr lang="de-DE" dirty="0" smtClean="0"/>
              <a:t>Digital </a:t>
            </a:r>
            <a:r>
              <a:rPr lang="de-DE" dirty="0" err="1" smtClean="0"/>
              <a:t>storage</a:t>
            </a:r>
            <a:endParaRPr lang="de-DE" dirty="0" smtClean="0"/>
          </a:p>
          <a:p>
            <a:r>
              <a:rPr lang="en-US" dirty="0"/>
              <a:t>Identify skills, reflect the learning </a:t>
            </a:r>
            <a:r>
              <a:rPr lang="en-US" dirty="0" smtClean="0"/>
              <a:t>process</a:t>
            </a:r>
            <a:endParaRPr lang="de-DE" dirty="0" smtClean="0"/>
          </a:p>
        </p:txBody>
      </p:sp>
      <p:sp>
        <p:nvSpPr>
          <p:cNvPr id="51" name="Textfeld 50"/>
          <p:cNvSpPr txBox="1"/>
          <p:nvPr/>
        </p:nvSpPr>
        <p:spPr>
          <a:xfrm>
            <a:off x="388316" y="5484814"/>
            <a:ext cx="4123508" cy="584775"/>
          </a:xfrm>
          <a:prstGeom prst="rect">
            <a:avLst/>
          </a:prstGeom>
          <a:noFill/>
        </p:spPr>
        <p:txBody>
          <a:bodyPr wrap="square" rtlCol="0">
            <a:spAutoFit/>
          </a:bodyPr>
          <a:lstStyle/>
          <a:p>
            <a:r>
              <a:rPr lang="en-US" sz="1600" dirty="0"/>
              <a:t>The </a:t>
            </a:r>
            <a:r>
              <a:rPr lang="en-US" sz="1600" dirty="0" err="1"/>
              <a:t>Mahara</a:t>
            </a:r>
            <a:r>
              <a:rPr lang="en-US" sz="1600" dirty="0"/>
              <a:t> logo is a Māori "</a:t>
            </a:r>
            <a:r>
              <a:rPr lang="en-US" sz="1600" dirty="0" err="1"/>
              <a:t>rauiri</a:t>
            </a:r>
            <a:r>
              <a:rPr lang="en-US" sz="1600" dirty="0"/>
              <a:t>" (</a:t>
            </a:r>
            <a:r>
              <a:rPr lang="en-US" sz="1600" dirty="0" smtClean="0"/>
              <a:t>single  twist); </a:t>
            </a:r>
            <a:r>
              <a:rPr lang="en-US" sz="1600" dirty="0" err="1" smtClean="0"/>
              <a:t>Abruf</a:t>
            </a:r>
            <a:r>
              <a:rPr lang="en-US" sz="1600" dirty="0" smtClean="0"/>
              <a:t> </a:t>
            </a:r>
            <a:r>
              <a:rPr lang="en-US" sz="1600" dirty="0" err="1" smtClean="0"/>
              <a:t>unter</a:t>
            </a:r>
            <a:r>
              <a:rPr lang="en-US" sz="1600" dirty="0" smtClean="0"/>
              <a:t> </a:t>
            </a:r>
            <a:r>
              <a:rPr lang="de-DE" sz="1600" dirty="0" smtClean="0"/>
              <a:t>https</a:t>
            </a:r>
            <a:r>
              <a:rPr lang="de-DE" sz="1600" dirty="0"/>
              <a:t>://mahara.org/about</a:t>
            </a:r>
          </a:p>
        </p:txBody>
      </p:sp>
      <p:pic>
        <p:nvPicPr>
          <p:cNvPr id="1026" name="Picture 2" descr="Mahara ePortfolio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85" y="4748403"/>
            <a:ext cx="3705225" cy="714375"/>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Gerader Verbinder 53"/>
          <p:cNvCxnSpPr/>
          <p:nvPr/>
        </p:nvCxnSpPr>
        <p:spPr>
          <a:xfrm>
            <a:off x="263352" y="4581128"/>
            <a:ext cx="4896544" cy="0"/>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Grafik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928" y="2276872"/>
            <a:ext cx="6175380" cy="3778703"/>
          </a:xfrm>
          <a:prstGeom prst="rect">
            <a:avLst/>
          </a:prstGeom>
        </p:spPr>
      </p:pic>
      <p:sp>
        <p:nvSpPr>
          <p:cNvPr id="56" name="Fußzeilenplatzhalter 55"/>
          <p:cNvSpPr>
            <a:spLocks noGrp="1"/>
          </p:cNvSpPr>
          <p:nvPr>
            <p:ph type="ftr" sz="quarter" idx="11"/>
          </p:nvPr>
        </p:nvSpPr>
        <p:spPr/>
        <p:txBody>
          <a:bodyPr/>
          <a:lstStyle/>
          <a:p>
            <a:r>
              <a:rPr lang="de-DE" smtClean="0"/>
              <a:t>Was ist E-Learning?</a:t>
            </a:r>
            <a:endParaRPr lang="de-DE" dirty="0"/>
          </a:p>
        </p:txBody>
      </p:sp>
      <p:sp>
        <p:nvSpPr>
          <p:cNvPr id="57" name="Foliennummernplatzhalter 56"/>
          <p:cNvSpPr>
            <a:spLocks noGrp="1"/>
          </p:cNvSpPr>
          <p:nvPr>
            <p:ph type="sldNum" sz="quarter" idx="12"/>
          </p:nvPr>
        </p:nvSpPr>
        <p:spPr/>
        <p:txBody>
          <a:bodyPr/>
          <a:lstStyle/>
          <a:p>
            <a:fld id="{E31375A4-56A4-47D6-9801-1991572033F7}" type="slidenum">
              <a:rPr lang="de-DE" smtClean="0"/>
              <a:t>14</a:t>
            </a:fld>
            <a:endParaRPr lang="de-DE" dirty="0"/>
          </a:p>
        </p:txBody>
      </p:sp>
    </p:spTree>
    <p:extLst>
      <p:ext uri="{BB962C8B-B14F-4D97-AF65-F5344CB8AC3E}">
        <p14:creationId xmlns:p14="http://schemas.microsoft.com/office/powerpoint/2010/main" val="547100618"/>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a:t>
            </a:r>
            <a:r>
              <a:rPr lang="de-DE" dirty="0" err="1"/>
              <a:t>does</a:t>
            </a:r>
            <a:r>
              <a:rPr lang="de-DE" dirty="0"/>
              <a:t> </a:t>
            </a:r>
            <a:r>
              <a:rPr lang="de-DE" dirty="0" err="1"/>
              <a:t>Mahara</a:t>
            </a:r>
            <a:r>
              <a:rPr lang="de-DE" dirty="0"/>
              <a:t>?</a:t>
            </a:r>
          </a:p>
        </p:txBody>
      </p:sp>
      <p:sp>
        <p:nvSpPr>
          <p:cNvPr id="3" name="Inhaltsplatzhalter 2"/>
          <p:cNvSpPr>
            <a:spLocks noGrp="1"/>
          </p:cNvSpPr>
          <p:nvPr>
            <p:ph idx="1"/>
          </p:nvPr>
        </p:nvSpPr>
        <p:spPr>
          <a:xfrm>
            <a:off x="551384" y="1828799"/>
            <a:ext cx="6768752" cy="4572001"/>
          </a:xfrm>
        </p:spPr>
        <p:txBody>
          <a:bodyPr>
            <a:normAutofit/>
          </a:bodyPr>
          <a:lstStyle/>
          <a:p>
            <a:r>
              <a:rPr lang="de-DE" dirty="0" smtClean="0"/>
              <a:t>User </a:t>
            </a:r>
            <a:r>
              <a:rPr lang="de-DE" dirty="0" err="1" smtClean="0"/>
              <a:t>determine</a:t>
            </a:r>
            <a:r>
              <a:rPr lang="de-DE" dirty="0" smtClean="0"/>
              <a:t> </a:t>
            </a:r>
            <a:r>
              <a:rPr lang="de-DE" dirty="0" err="1" smtClean="0"/>
              <a:t>the</a:t>
            </a:r>
            <a:r>
              <a:rPr lang="de-DE" dirty="0" smtClean="0"/>
              <a:t> </a:t>
            </a:r>
            <a:r>
              <a:rPr lang="de-DE" dirty="0" err="1" smtClean="0"/>
              <a:t>release</a:t>
            </a:r>
            <a:r>
              <a:rPr lang="de-DE" dirty="0" smtClean="0"/>
              <a:t> </a:t>
            </a:r>
          </a:p>
          <a:p>
            <a:r>
              <a:rPr lang="de-DE" dirty="0" err="1"/>
              <a:t>E</a:t>
            </a:r>
            <a:r>
              <a:rPr lang="de-DE" dirty="0" err="1" smtClean="0"/>
              <a:t>fficient</a:t>
            </a:r>
            <a:r>
              <a:rPr lang="de-DE" dirty="0" smtClean="0"/>
              <a:t> </a:t>
            </a:r>
            <a:r>
              <a:rPr lang="de-DE" dirty="0" err="1" smtClean="0"/>
              <a:t>data</a:t>
            </a:r>
            <a:r>
              <a:rPr lang="de-DE" dirty="0" smtClean="0"/>
              <a:t> </a:t>
            </a:r>
            <a:r>
              <a:rPr lang="de-DE" dirty="0" err="1" smtClean="0"/>
              <a:t>management</a:t>
            </a:r>
            <a:r>
              <a:rPr lang="de-DE" dirty="0" smtClean="0"/>
              <a:t> </a:t>
            </a:r>
          </a:p>
          <a:p>
            <a:r>
              <a:rPr lang="de-DE" dirty="0" err="1" smtClean="0"/>
              <a:t>Variety</a:t>
            </a:r>
            <a:r>
              <a:rPr lang="de-DE" dirty="0" smtClean="0"/>
              <a:t> </a:t>
            </a:r>
            <a:r>
              <a:rPr lang="de-DE" dirty="0" err="1" smtClean="0"/>
              <a:t>of</a:t>
            </a:r>
            <a:r>
              <a:rPr lang="de-DE" dirty="0" smtClean="0"/>
              <a:t> </a:t>
            </a:r>
            <a:r>
              <a:rPr lang="de-DE" dirty="0" err="1" smtClean="0"/>
              <a:t>usage</a:t>
            </a:r>
            <a:r>
              <a:rPr lang="de-DE" dirty="0" smtClean="0"/>
              <a:t>:</a:t>
            </a:r>
          </a:p>
          <a:p>
            <a:pPr lvl="1"/>
            <a:r>
              <a:rPr lang="de-DE" dirty="0" err="1" smtClean="0"/>
              <a:t>Self-presentation</a:t>
            </a:r>
            <a:r>
              <a:rPr lang="de-DE" dirty="0" smtClean="0"/>
              <a:t>, </a:t>
            </a:r>
          </a:p>
          <a:p>
            <a:pPr lvl="1"/>
            <a:r>
              <a:rPr lang="de-DE" dirty="0" err="1" smtClean="0"/>
              <a:t>Self-introduction</a:t>
            </a:r>
            <a:r>
              <a:rPr lang="de-DE" dirty="0" smtClean="0"/>
              <a:t> </a:t>
            </a:r>
            <a:r>
              <a:rPr lang="de-DE" dirty="0" err="1" smtClean="0"/>
              <a:t>with</a:t>
            </a:r>
            <a:r>
              <a:rPr lang="de-DE" dirty="0" smtClean="0"/>
              <a:t> </a:t>
            </a:r>
            <a:r>
              <a:rPr lang="de-DE" dirty="0" err="1" smtClean="0"/>
              <a:t>the</a:t>
            </a:r>
            <a:r>
              <a:rPr lang="de-DE" dirty="0" smtClean="0"/>
              <a:t> </a:t>
            </a:r>
            <a:r>
              <a:rPr lang="de-DE" dirty="0" err="1" smtClean="0"/>
              <a:t>profilepage</a:t>
            </a:r>
            <a:r>
              <a:rPr lang="de-DE" dirty="0" smtClean="0"/>
              <a:t>,</a:t>
            </a:r>
          </a:p>
          <a:p>
            <a:pPr lvl="1"/>
            <a:r>
              <a:rPr lang="de-DE" dirty="0" smtClean="0"/>
              <a:t>Group </a:t>
            </a:r>
            <a:r>
              <a:rPr lang="de-DE" dirty="0" err="1" smtClean="0"/>
              <a:t>presentation</a:t>
            </a:r>
            <a:r>
              <a:rPr lang="de-DE" dirty="0" smtClean="0"/>
              <a:t>, </a:t>
            </a:r>
          </a:p>
          <a:p>
            <a:pPr lvl="1"/>
            <a:r>
              <a:rPr lang="de-DE" dirty="0" err="1" smtClean="0"/>
              <a:t>Applications</a:t>
            </a:r>
            <a:r>
              <a:rPr lang="de-DE" dirty="0" smtClean="0"/>
              <a:t>, </a:t>
            </a:r>
          </a:p>
          <a:p>
            <a:pPr lvl="1"/>
            <a:r>
              <a:rPr lang="de-DE" dirty="0" smtClean="0"/>
              <a:t>The </a:t>
            </a:r>
            <a:r>
              <a:rPr lang="de-DE" dirty="0" err="1" smtClean="0"/>
              <a:t>developement</a:t>
            </a:r>
            <a:r>
              <a:rPr lang="de-DE" dirty="0" smtClean="0"/>
              <a:t> </a:t>
            </a:r>
            <a:r>
              <a:rPr lang="de-DE" dirty="0" err="1" smtClean="0"/>
              <a:t>portfolio</a:t>
            </a:r>
            <a:r>
              <a:rPr lang="de-DE" dirty="0" smtClean="0"/>
              <a:t>, </a:t>
            </a:r>
          </a:p>
          <a:p>
            <a:pPr lvl="1"/>
            <a:r>
              <a:rPr lang="de-DE" dirty="0" smtClean="0"/>
              <a:t>The </a:t>
            </a:r>
            <a:r>
              <a:rPr lang="de-DE" dirty="0" err="1" smtClean="0"/>
              <a:t>showcase</a:t>
            </a:r>
            <a:r>
              <a:rPr lang="de-DE" dirty="0" smtClean="0"/>
              <a:t>, </a:t>
            </a:r>
          </a:p>
          <a:p>
            <a:pPr lvl="1"/>
            <a:r>
              <a:rPr lang="de-DE" dirty="0" smtClean="0"/>
              <a:t>The </a:t>
            </a:r>
            <a:r>
              <a:rPr lang="de-DE" dirty="0" err="1" smtClean="0"/>
              <a:t>assesment</a:t>
            </a:r>
            <a:r>
              <a:rPr lang="de-DE" dirty="0" smtClean="0"/>
              <a:t> </a:t>
            </a:r>
            <a:r>
              <a:rPr lang="de-DE" dirty="0" err="1" smtClean="0"/>
              <a:t>portfolio</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endParaRPr lang="de-DE" dirty="0" smtClean="0"/>
          </a:p>
          <a:p>
            <a:pPr lvl="1"/>
            <a:r>
              <a:rPr lang="de-DE" dirty="0" smtClean="0"/>
              <a:t>Research </a:t>
            </a:r>
            <a:r>
              <a:rPr lang="de-DE" dirty="0" err="1" smtClean="0"/>
              <a:t>and</a:t>
            </a:r>
            <a:r>
              <a:rPr lang="de-DE" dirty="0" smtClean="0"/>
              <a:t> </a:t>
            </a:r>
            <a:r>
              <a:rPr lang="de-DE" dirty="0" err="1" smtClean="0"/>
              <a:t>work</a:t>
            </a:r>
            <a:r>
              <a:rPr lang="de-DE" dirty="0" smtClean="0"/>
              <a:t> </a:t>
            </a:r>
            <a:r>
              <a:rPr lang="de-DE" dirty="0" err="1" smtClean="0"/>
              <a:t>portfolio</a:t>
            </a:r>
            <a:endParaRPr lang="de-DE"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146" y="1828799"/>
            <a:ext cx="4399271" cy="4431012"/>
          </a:xfrm>
          <a:prstGeom prst="rect">
            <a:avLst/>
          </a:prstGeom>
        </p:spPr>
      </p:pic>
      <p:sp>
        <p:nvSpPr>
          <p:cNvPr id="5" name="Textfeld 4"/>
          <p:cNvSpPr txBox="1"/>
          <p:nvPr/>
        </p:nvSpPr>
        <p:spPr>
          <a:xfrm>
            <a:off x="7678156" y="6225438"/>
            <a:ext cx="4539250" cy="461665"/>
          </a:xfrm>
          <a:prstGeom prst="rect">
            <a:avLst/>
          </a:prstGeom>
          <a:noFill/>
        </p:spPr>
        <p:txBody>
          <a:bodyPr wrap="square" rtlCol="0">
            <a:spAutoFit/>
          </a:bodyPr>
          <a:lstStyle/>
          <a:p>
            <a:r>
              <a:rPr lang="de-DE" sz="1200" dirty="0"/>
              <a:t>Grafik aus: </a:t>
            </a:r>
            <a:r>
              <a:rPr lang="de-DE" sz="1200" dirty="0">
                <a:hlinkClick r:id="rId4"/>
              </a:rPr>
              <a:t>https://</a:t>
            </a:r>
            <a:r>
              <a:rPr lang="de-DE" sz="1200" dirty="0" smtClean="0">
                <a:hlinkClick r:id="rId4"/>
              </a:rPr>
              <a:t>moodle2.uni-leipzig.de/course/view.php?id=5</a:t>
            </a:r>
            <a:endParaRPr lang="de-DE" sz="1200" dirty="0" smtClean="0"/>
          </a:p>
          <a:p>
            <a:endParaRPr lang="de-DE" sz="1200" dirty="0" smtClean="0"/>
          </a:p>
        </p:txBody>
      </p:sp>
      <p:sp>
        <p:nvSpPr>
          <p:cNvPr id="6" name="Fußzeilenplatzhalter 5"/>
          <p:cNvSpPr>
            <a:spLocks noGrp="1"/>
          </p:cNvSpPr>
          <p:nvPr>
            <p:ph type="ftr" sz="quarter" idx="11"/>
          </p:nvPr>
        </p:nvSpPr>
        <p:spPr/>
        <p:txBody>
          <a:bodyPr/>
          <a:lstStyle/>
          <a:p>
            <a:r>
              <a:rPr lang="de-DE" smtClean="0"/>
              <a:t>Was ist E-Learning?</a:t>
            </a:r>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15</a:t>
            </a:fld>
            <a:endParaRPr lang="de-DE" dirty="0"/>
          </a:p>
        </p:txBody>
      </p:sp>
    </p:spTree>
    <p:extLst>
      <p:ext uri="{BB962C8B-B14F-4D97-AF65-F5344CB8AC3E}">
        <p14:creationId xmlns:p14="http://schemas.microsoft.com/office/powerpoint/2010/main" val="102147566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Scenarios - </a:t>
            </a:r>
            <a:r>
              <a:rPr lang="en-US" dirty="0"/>
              <a:t>First </a:t>
            </a:r>
            <a:r>
              <a:rPr lang="en-US" dirty="0" err="1"/>
              <a:t>Leipziger</a:t>
            </a:r>
            <a:r>
              <a:rPr lang="en-US" dirty="0"/>
              <a:t> educational film for oriental manuscript studies</a:t>
            </a:r>
            <a:endParaRPr lang="de-DE" dirty="0"/>
          </a:p>
        </p:txBody>
      </p:sp>
      <p:sp>
        <p:nvSpPr>
          <p:cNvPr id="17" name="Fußzeilenplatzhalter 16"/>
          <p:cNvSpPr>
            <a:spLocks noGrp="1"/>
          </p:cNvSpPr>
          <p:nvPr>
            <p:ph type="ftr" sz="quarter" idx="11"/>
          </p:nvPr>
        </p:nvSpPr>
        <p:spPr/>
        <p:txBody>
          <a:bodyPr/>
          <a:lstStyle/>
          <a:p>
            <a:r>
              <a:rPr lang="de-DE" dirty="0" smtClean="0"/>
              <a:t>Was ist E-Learning?</a:t>
            </a:r>
            <a:endParaRPr lang="de-DE" dirty="0"/>
          </a:p>
        </p:txBody>
      </p:sp>
      <p:sp>
        <p:nvSpPr>
          <p:cNvPr id="18" name="Foliennummernplatzhalter 17"/>
          <p:cNvSpPr>
            <a:spLocks noGrp="1"/>
          </p:cNvSpPr>
          <p:nvPr>
            <p:ph type="sldNum" sz="quarter" idx="12"/>
          </p:nvPr>
        </p:nvSpPr>
        <p:spPr/>
        <p:txBody>
          <a:bodyPr/>
          <a:lstStyle/>
          <a:p>
            <a:fld id="{E31375A4-56A4-47D6-9801-1991572033F7}" type="slidenum">
              <a:rPr lang="de-DE" smtClean="0"/>
              <a:t>16</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94" y="1858033"/>
            <a:ext cx="7523809" cy="4190476"/>
          </a:xfrm>
          <a:prstGeom prst="rect">
            <a:avLst/>
          </a:prstGeom>
        </p:spPr>
      </p:pic>
      <p:sp>
        <p:nvSpPr>
          <p:cNvPr id="4" name="Textfeld 3"/>
          <p:cNvSpPr txBox="1"/>
          <p:nvPr/>
        </p:nvSpPr>
        <p:spPr>
          <a:xfrm>
            <a:off x="2695782" y="6003565"/>
            <a:ext cx="7557406" cy="276999"/>
          </a:xfrm>
          <a:prstGeom prst="rect">
            <a:avLst/>
          </a:prstGeom>
          <a:noFill/>
        </p:spPr>
        <p:txBody>
          <a:bodyPr wrap="square" rtlCol="0">
            <a:spAutoFit/>
          </a:bodyPr>
          <a:lstStyle/>
          <a:p>
            <a:r>
              <a:rPr lang="de-DE" sz="1200" dirty="0"/>
              <a:t>Link zum Kurs: </a:t>
            </a:r>
            <a:r>
              <a:rPr lang="de-DE" sz="1200" dirty="0" smtClean="0"/>
              <a:t>https</a:t>
            </a:r>
            <a:r>
              <a:rPr lang="de-DE" sz="1200" dirty="0"/>
              <a:t>://</a:t>
            </a:r>
            <a:r>
              <a:rPr lang="de-DE" sz="1200" dirty="0" smtClean="0"/>
              <a:t>moodle2.uni-leipzig.de/mod/page/view.php?id=261890</a:t>
            </a:r>
            <a:endParaRPr lang="de-DE" sz="1200" dirty="0"/>
          </a:p>
        </p:txBody>
      </p:sp>
    </p:spTree>
    <p:extLst>
      <p:ext uri="{BB962C8B-B14F-4D97-AF65-F5344CB8AC3E}">
        <p14:creationId xmlns:p14="http://schemas.microsoft.com/office/powerpoint/2010/main" val="2774186291"/>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7248128" y="1412776"/>
            <a:ext cx="3932237" cy="4664636"/>
          </a:xfrm>
        </p:spPr>
        <p:txBody>
          <a:bodyPr>
            <a:normAutofit fontScale="92500"/>
          </a:bodyPr>
          <a:lstStyle/>
          <a:p>
            <a:pPr marL="285750" indent="-285750">
              <a:buFont typeface="Arial" panose="020B0604020202020204" pitchFamily="34" charset="0"/>
              <a:buChar char="•"/>
            </a:pPr>
            <a:r>
              <a:rPr lang="de-DE" sz="2400" dirty="0" smtClean="0"/>
              <a:t>Computer </a:t>
            </a:r>
            <a:r>
              <a:rPr lang="de-DE" sz="2400" dirty="0" err="1" smtClean="0"/>
              <a:t>aided</a:t>
            </a:r>
            <a:r>
              <a:rPr lang="de-DE" sz="2400" dirty="0" smtClean="0"/>
              <a:t> </a:t>
            </a:r>
            <a:r>
              <a:rPr lang="de-DE" sz="2400" dirty="0" err="1" smtClean="0"/>
              <a:t>courses</a:t>
            </a:r>
            <a:endParaRPr lang="de-DE" sz="2400" dirty="0" smtClean="0"/>
          </a:p>
          <a:p>
            <a:pPr marL="285750" indent="-285750">
              <a:buFont typeface="Arial" panose="020B0604020202020204" pitchFamily="34" charset="0"/>
              <a:buChar char="•"/>
            </a:pPr>
            <a:r>
              <a:rPr lang="de-DE" sz="2400" dirty="0" smtClean="0"/>
              <a:t>ESF-Project </a:t>
            </a:r>
            <a:r>
              <a:rPr lang="de-DE" sz="2400" dirty="0" err="1" smtClean="0"/>
              <a:t>from</a:t>
            </a:r>
            <a:r>
              <a:rPr lang="de-DE" sz="2400" dirty="0" smtClean="0"/>
              <a:t> 2009 </a:t>
            </a:r>
            <a:r>
              <a:rPr lang="de-DE" sz="2400" dirty="0" err="1" smtClean="0"/>
              <a:t>to</a:t>
            </a:r>
            <a:r>
              <a:rPr lang="de-DE" sz="2400" dirty="0" smtClean="0"/>
              <a:t> 2012</a:t>
            </a:r>
          </a:p>
          <a:p>
            <a:pPr marL="285750" indent="-285750">
              <a:buFont typeface="Arial" panose="020B0604020202020204" pitchFamily="34" charset="0"/>
              <a:buChar char="•"/>
            </a:pPr>
            <a:r>
              <a:rPr lang="en-US" sz="2400" dirty="0"/>
              <a:t>Postgraduate course with distance learning </a:t>
            </a:r>
            <a:r>
              <a:rPr lang="en-US" sz="2400" dirty="0" smtClean="0"/>
              <a:t>character</a:t>
            </a:r>
          </a:p>
          <a:p>
            <a:pPr marL="285750" indent="-285750">
              <a:buFont typeface="Arial" panose="020B0604020202020204" pitchFamily="34" charset="0"/>
              <a:buChar char="•"/>
            </a:pPr>
            <a:r>
              <a:rPr lang="de-DE" sz="2400" dirty="0"/>
              <a:t>Next </a:t>
            </a:r>
            <a:r>
              <a:rPr lang="de-DE" sz="2400" dirty="0" err="1"/>
              <a:t>matrikel</a:t>
            </a:r>
            <a:r>
              <a:rPr lang="de-DE" sz="2400" dirty="0"/>
              <a:t> </a:t>
            </a:r>
            <a:r>
              <a:rPr lang="de-DE" sz="2400" dirty="0" err="1"/>
              <a:t>starts</a:t>
            </a:r>
            <a:r>
              <a:rPr lang="de-DE" sz="2400" dirty="0"/>
              <a:t> September </a:t>
            </a:r>
            <a:r>
              <a:rPr lang="de-DE" sz="2400" dirty="0" smtClean="0"/>
              <a:t>2015</a:t>
            </a:r>
          </a:p>
          <a:p>
            <a:pPr marL="285750" indent="-285750">
              <a:buFont typeface="Arial" panose="020B0604020202020204" pitchFamily="34" charset="0"/>
              <a:buChar char="•"/>
            </a:pPr>
            <a:r>
              <a:rPr lang="de-DE" sz="1400" dirty="0"/>
              <a:t>https://</a:t>
            </a:r>
            <a:r>
              <a:rPr lang="de-DE" sz="1400" dirty="0" smtClean="0"/>
              <a:t>wbmoodle.uni-leipzig.de/course/index.php?categoryid=71</a:t>
            </a:r>
          </a:p>
          <a:p>
            <a:pPr marL="285750" indent="-285750">
              <a:buFont typeface="Arial" panose="020B0604020202020204" pitchFamily="34" charset="0"/>
              <a:buChar char="•"/>
            </a:pPr>
            <a:r>
              <a:rPr lang="de-DE" sz="1400" dirty="0"/>
              <a:t>Sowie: Virtueller Rundgang der Anatomie:</a:t>
            </a:r>
          </a:p>
          <a:p>
            <a:pPr marL="285750" indent="-285750">
              <a:buFont typeface="Arial" panose="020B0604020202020204" pitchFamily="34" charset="0"/>
              <a:buChar char="•"/>
            </a:pPr>
            <a:r>
              <a:rPr lang="de-DE" sz="1400" dirty="0"/>
              <a:t>https://</a:t>
            </a:r>
            <a:r>
              <a:rPr lang="de-DE" sz="1400" dirty="0" smtClean="0"/>
              <a:t>wbmoodle.uni-leipzig.de/mod/resource/view.php?id=43345</a:t>
            </a:r>
          </a:p>
          <a:p>
            <a:endParaRPr lang="de-DE" sz="1400" dirty="0"/>
          </a:p>
        </p:txBody>
      </p:sp>
      <p:sp>
        <p:nvSpPr>
          <p:cNvPr id="10" name="Titel 1"/>
          <p:cNvSpPr>
            <a:spLocks noGrp="1"/>
          </p:cNvSpPr>
          <p:nvPr>
            <p:ph type="title"/>
          </p:nvPr>
        </p:nvSpPr>
        <p:spPr>
          <a:xfrm>
            <a:off x="7248128" y="20805"/>
            <a:ext cx="5159896" cy="1247955"/>
          </a:xfrm>
        </p:spPr>
        <p:txBody>
          <a:bodyPr>
            <a:normAutofit/>
          </a:bodyPr>
          <a:lstStyle/>
          <a:p>
            <a:r>
              <a:rPr lang="de-DE" dirty="0" smtClean="0"/>
              <a:t>E-Learning-Moduls </a:t>
            </a:r>
            <a:r>
              <a:rPr lang="de-DE" dirty="0" err="1" smtClean="0"/>
              <a:t>for</a:t>
            </a:r>
            <a:r>
              <a:rPr lang="de-DE" dirty="0" smtClean="0"/>
              <a:t> </a:t>
            </a:r>
            <a:r>
              <a:rPr lang="de-DE" dirty="0" err="1" smtClean="0"/>
              <a:t>toxicology</a:t>
            </a:r>
            <a:endParaRPr lang="de-DE"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17873"/>
            <a:ext cx="5943600" cy="3622254"/>
          </a:xfrm>
        </p:spPr>
      </p:pic>
      <p:sp>
        <p:nvSpPr>
          <p:cNvPr id="9" name="Textfeld 8"/>
          <p:cNvSpPr txBox="1"/>
          <p:nvPr/>
        </p:nvSpPr>
        <p:spPr>
          <a:xfrm>
            <a:off x="609600" y="5240127"/>
            <a:ext cx="5846440" cy="461665"/>
          </a:xfrm>
          <a:prstGeom prst="rect">
            <a:avLst/>
          </a:prstGeom>
          <a:noFill/>
        </p:spPr>
        <p:txBody>
          <a:bodyPr wrap="square" rtlCol="0">
            <a:spAutoFit/>
          </a:bodyPr>
          <a:lstStyle/>
          <a:p>
            <a:r>
              <a:rPr lang="de-DE" sz="1200" dirty="0" smtClean="0"/>
              <a:t>Abbildung: Organtoxikologie-Kurs</a:t>
            </a:r>
          </a:p>
          <a:p>
            <a:r>
              <a:rPr lang="de-DE" sz="1200" dirty="0"/>
              <a:t>Link: https://wbmoodle.uni-leipzig.de/course/view.php?id=503</a:t>
            </a:r>
          </a:p>
        </p:txBody>
      </p:sp>
    </p:spTree>
    <p:extLst>
      <p:ext uri="{BB962C8B-B14F-4D97-AF65-F5344CB8AC3E}">
        <p14:creationId xmlns:p14="http://schemas.microsoft.com/office/powerpoint/2010/main" val="291474842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Questions</a:t>
            </a:r>
            <a:endParaRPr lang="de-DE" dirty="0"/>
          </a:p>
        </p:txBody>
      </p:sp>
      <p:pic>
        <p:nvPicPr>
          <p:cNvPr id="5" name="Bildplatzhalter 4"/>
          <p:cNvPicPr>
            <a:picLocks noGrp="1" noChangeAspect="1"/>
          </p:cNvPicPr>
          <p:nvPr>
            <p:ph type="pic" idx="1"/>
          </p:nvPr>
        </p:nvPicPr>
        <p:blipFill>
          <a:blip r:embed="rId3">
            <a:extLst>
              <a:ext uri="{28A0092B-C50C-407E-A947-70E740481C1C}">
                <a14:useLocalDpi xmlns:a14="http://schemas.microsoft.com/office/drawing/2010/main" val="0"/>
              </a:ext>
            </a:extLst>
          </a:blip>
          <a:srcRect l="14050" r="14050"/>
          <a:stretch>
            <a:fillRect/>
          </a:stretch>
        </p:blipFill>
        <p:spPr>
          <a:xfrm>
            <a:off x="1415480" y="764727"/>
            <a:ext cx="4387503" cy="4293096"/>
          </a:xfrm>
        </p:spPr>
      </p:pic>
      <p:sp>
        <p:nvSpPr>
          <p:cNvPr id="4" name="Textplatzhalter 3"/>
          <p:cNvSpPr>
            <a:spLocks noGrp="1"/>
          </p:cNvSpPr>
          <p:nvPr>
            <p:ph type="body" sz="half" idx="2"/>
          </p:nvPr>
        </p:nvSpPr>
        <p:spPr/>
        <p:txBody>
          <a:bodyPr/>
          <a:lstStyle/>
          <a:p>
            <a:endParaRPr lang="de-DE" dirty="0"/>
          </a:p>
        </p:txBody>
      </p:sp>
      <p:sp>
        <p:nvSpPr>
          <p:cNvPr id="6" name="Textfeld 5"/>
          <p:cNvSpPr txBox="1"/>
          <p:nvPr/>
        </p:nvSpPr>
        <p:spPr>
          <a:xfrm>
            <a:off x="1415480" y="5005357"/>
            <a:ext cx="4680520" cy="276999"/>
          </a:xfrm>
          <a:prstGeom prst="rect">
            <a:avLst/>
          </a:prstGeom>
          <a:noFill/>
        </p:spPr>
        <p:txBody>
          <a:bodyPr wrap="square" rtlCol="0">
            <a:spAutoFit/>
          </a:bodyPr>
          <a:lstStyle/>
          <a:p>
            <a:r>
              <a:rPr lang="de-DE" sz="1200" dirty="0"/>
              <a:t>http://pixabay.com/en/face-faces-silhouettes-silhouette-63980/</a:t>
            </a: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80" y="4762548"/>
            <a:ext cx="838200" cy="295275"/>
          </a:xfrm>
          <a:prstGeom prst="rect">
            <a:avLst/>
          </a:prstGeom>
        </p:spPr>
      </p:pic>
    </p:spTree>
    <p:extLst>
      <p:ext uri="{BB962C8B-B14F-4D97-AF65-F5344CB8AC3E}">
        <p14:creationId xmlns:p14="http://schemas.microsoft.com/office/powerpoint/2010/main" val="304923289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Inhaltlicher Abriss</a:t>
            </a:r>
            <a:endParaRPr lang="de-DE" dirty="0"/>
          </a:p>
        </p:txBody>
      </p:sp>
      <p:sp>
        <p:nvSpPr>
          <p:cNvPr id="3" name="Inhaltsplatzhalter 2"/>
          <p:cNvSpPr>
            <a:spLocks noGrp="1"/>
          </p:cNvSpPr>
          <p:nvPr>
            <p:ph idx="1"/>
          </p:nvPr>
        </p:nvSpPr>
        <p:spPr/>
        <p:txBody>
          <a:bodyPr>
            <a:normAutofit/>
          </a:bodyPr>
          <a:lstStyle/>
          <a:p>
            <a:pPr marL="457200" indent="-457200">
              <a:buFont typeface="+mj-lt"/>
              <a:buAutoNum type="arabicPeriod"/>
            </a:pPr>
            <a:r>
              <a:rPr lang="de-DE" dirty="0" err="1" smtClean="0"/>
              <a:t>Overview</a:t>
            </a:r>
            <a:r>
              <a:rPr lang="de-DE" dirty="0" smtClean="0"/>
              <a:t> </a:t>
            </a:r>
            <a:r>
              <a:rPr lang="de-DE" dirty="0" err="1" smtClean="0"/>
              <a:t>of</a:t>
            </a:r>
            <a:r>
              <a:rPr lang="de-DE" dirty="0" smtClean="0"/>
              <a:t> E-</a:t>
            </a:r>
            <a:r>
              <a:rPr lang="de-DE" dirty="0"/>
              <a:t>L</a:t>
            </a:r>
            <a:r>
              <a:rPr lang="de-DE" dirty="0" smtClean="0"/>
              <a:t>earning</a:t>
            </a:r>
          </a:p>
          <a:p>
            <a:pPr lvl="1"/>
            <a:r>
              <a:rPr lang="de-DE" dirty="0" smtClean="0"/>
              <a:t>Terms </a:t>
            </a:r>
            <a:r>
              <a:rPr lang="de-DE" dirty="0" err="1" smtClean="0"/>
              <a:t>of</a:t>
            </a:r>
            <a:r>
              <a:rPr lang="de-DE" dirty="0" smtClean="0"/>
              <a:t> E- </a:t>
            </a:r>
            <a:r>
              <a:rPr lang="de-DE" dirty="0" err="1"/>
              <a:t>a</a:t>
            </a:r>
            <a:r>
              <a:rPr lang="de-DE" dirty="0" err="1" smtClean="0"/>
              <a:t>nd</a:t>
            </a:r>
            <a:r>
              <a:rPr lang="de-DE" dirty="0" smtClean="0"/>
              <a:t> </a:t>
            </a:r>
            <a:r>
              <a:rPr lang="de-DE" dirty="0" err="1" smtClean="0"/>
              <a:t>Blended</a:t>
            </a:r>
            <a:r>
              <a:rPr lang="de-DE" dirty="0" smtClean="0"/>
              <a:t>-Learning</a:t>
            </a:r>
          </a:p>
          <a:p>
            <a:pPr marL="457200" indent="-457200">
              <a:buFont typeface="+mj-lt"/>
              <a:buAutoNum type="arabicPeriod"/>
            </a:pPr>
            <a:r>
              <a:rPr lang="de-DE" dirty="0" err="1" smtClean="0"/>
              <a:t>Presentation</a:t>
            </a:r>
            <a:r>
              <a:rPr lang="de-DE" dirty="0" smtClean="0"/>
              <a:t> </a:t>
            </a:r>
            <a:r>
              <a:rPr lang="de-DE" dirty="0" err="1" smtClean="0"/>
              <a:t>of</a:t>
            </a:r>
            <a:r>
              <a:rPr lang="de-DE" dirty="0" smtClean="0"/>
              <a:t> </a:t>
            </a:r>
            <a:r>
              <a:rPr lang="de-DE" dirty="0" err="1" smtClean="0"/>
              <a:t>projects</a:t>
            </a:r>
            <a:r>
              <a:rPr lang="de-DE" dirty="0" smtClean="0"/>
              <a:t> : </a:t>
            </a:r>
          </a:p>
          <a:p>
            <a:pPr lvl="1"/>
            <a:r>
              <a:rPr lang="de-DE" dirty="0" smtClean="0"/>
              <a:t>E-Assessment</a:t>
            </a:r>
          </a:p>
          <a:p>
            <a:pPr lvl="1"/>
            <a:r>
              <a:rPr lang="de-DE" dirty="0" err="1" smtClean="0"/>
              <a:t>Videopodcasting</a:t>
            </a:r>
            <a:endParaRPr lang="de-DE" dirty="0" smtClean="0"/>
          </a:p>
          <a:p>
            <a:pPr lvl="1"/>
            <a:r>
              <a:rPr lang="de-DE" dirty="0" err="1" smtClean="0"/>
              <a:t>Moodle</a:t>
            </a:r>
            <a:endParaRPr lang="de-DE" dirty="0" smtClean="0"/>
          </a:p>
          <a:p>
            <a:pPr lvl="1"/>
            <a:r>
              <a:rPr lang="de-DE" dirty="0" err="1" smtClean="0"/>
              <a:t>Mahara</a:t>
            </a:r>
            <a:r>
              <a:rPr lang="de-DE" dirty="0" smtClean="0"/>
              <a:t> </a:t>
            </a:r>
          </a:p>
          <a:p>
            <a:pPr marL="457200" indent="-457200">
              <a:buFont typeface="+mj-lt"/>
              <a:buAutoNum type="arabicPeriod"/>
            </a:pPr>
            <a:r>
              <a:rPr lang="de-DE" dirty="0" smtClean="0"/>
              <a:t>Scenarios</a:t>
            </a:r>
          </a:p>
          <a:p>
            <a:r>
              <a:rPr lang="en-US" dirty="0" smtClean="0"/>
              <a:t>Educational </a:t>
            </a:r>
            <a:r>
              <a:rPr lang="en-US" dirty="0"/>
              <a:t>film for oriental manuscript </a:t>
            </a:r>
            <a:r>
              <a:rPr lang="en-US" dirty="0" smtClean="0"/>
              <a:t>studies</a:t>
            </a:r>
            <a:endParaRPr lang="de-DE" dirty="0"/>
          </a:p>
          <a:p>
            <a:r>
              <a:rPr lang="de-DE" dirty="0" err="1"/>
              <a:t>Toxicology</a:t>
            </a:r>
            <a:r>
              <a:rPr lang="de-DE" dirty="0"/>
              <a:t> </a:t>
            </a:r>
            <a:r>
              <a:rPr lang="de-DE" dirty="0" err="1"/>
              <a:t>course</a:t>
            </a:r>
            <a:endParaRPr lang="de-DE" dirty="0" smtClean="0"/>
          </a:p>
        </p:txBody>
      </p:sp>
      <p:sp>
        <p:nvSpPr>
          <p:cNvPr id="7" name="Fußzeilenplatzhalter 6"/>
          <p:cNvSpPr>
            <a:spLocks noGrp="1"/>
          </p:cNvSpPr>
          <p:nvPr>
            <p:ph type="ftr" sz="quarter" idx="11"/>
          </p:nvPr>
        </p:nvSpPr>
        <p:spPr/>
        <p:txBody>
          <a:bodyPr/>
          <a:lstStyle/>
          <a:p>
            <a:r>
              <a:rPr lang="de-DE" smtClean="0"/>
              <a:t>Was ist E-Learning?</a:t>
            </a:r>
            <a:endParaRPr lang="de-DE" dirty="0"/>
          </a:p>
        </p:txBody>
      </p:sp>
      <p:sp>
        <p:nvSpPr>
          <p:cNvPr id="8" name="Foliennummernplatzhalter 7"/>
          <p:cNvSpPr>
            <a:spLocks noGrp="1"/>
          </p:cNvSpPr>
          <p:nvPr>
            <p:ph type="sldNum" sz="quarter" idx="12"/>
          </p:nvPr>
        </p:nvSpPr>
        <p:spPr/>
        <p:txBody>
          <a:bodyPr/>
          <a:lstStyle/>
          <a:p>
            <a:fld id="{E31375A4-56A4-47D6-9801-1991572033F7}" type="slidenum">
              <a:rPr lang="de-DE" smtClean="0"/>
              <a:t>2</a:t>
            </a:fld>
            <a:endParaRPr lang="de-DE" dirty="0"/>
          </a:p>
        </p:txBody>
      </p:sp>
    </p:spTree>
    <p:extLst>
      <p:ext uri="{BB962C8B-B14F-4D97-AF65-F5344CB8AC3E}">
        <p14:creationId xmlns:p14="http://schemas.microsoft.com/office/powerpoint/2010/main" val="148931220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Introduction</a:t>
            </a:r>
            <a:r>
              <a:rPr lang="de-DE" dirty="0" smtClean="0"/>
              <a:t> – Konstanze </a:t>
            </a:r>
            <a:r>
              <a:rPr lang="de-DE" dirty="0" err="1" smtClean="0"/>
              <a:t>Pabst</a:t>
            </a:r>
            <a:r>
              <a:rPr lang="de-DE" dirty="0" smtClean="0"/>
              <a:t> M.A.</a:t>
            </a:r>
            <a:endParaRPr lang="de-DE" dirty="0"/>
          </a:p>
        </p:txBody>
      </p:sp>
      <p:sp>
        <p:nvSpPr>
          <p:cNvPr id="3" name="Inhaltsplatzhalter 2"/>
          <p:cNvSpPr>
            <a:spLocks noGrp="1"/>
          </p:cNvSpPr>
          <p:nvPr>
            <p:ph idx="1"/>
          </p:nvPr>
        </p:nvSpPr>
        <p:spPr/>
        <p:txBody>
          <a:bodyPr>
            <a:normAutofit/>
          </a:bodyPr>
          <a:lstStyle/>
          <a:p>
            <a:r>
              <a:rPr lang="de-DE" dirty="0" err="1" smtClean="0"/>
              <a:t>Employee</a:t>
            </a:r>
            <a:r>
              <a:rPr lang="de-DE" dirty="0" smtClean="0"/>
              <a:t> at E-Learning-Service at </a:t>
            </a:r>
            <a:r>
              <a:rPr lang="de-DE" dirty="0" err="1" smtClean="0"/>
              <a:t>the</a:t>
            </a:r>
            <a:r>
              <a:rPr lang="de-DE" dirty="0" smtClean="0"/>
              <a:t> UL </a:t>
            </a:r>
            <a:r>
              <a:rPr lang="de-DE" dirty="0" err="1" smtClean="0"/>
              <a:t>since</a:t>
            </a:r>
            <a:r>
              <a:rPr lang="de-DE" dirty="0" smtClean="0"/>
              <a:t> 02/2009, </a:t>
            </a:r>
            <a:r>
              <a:rPr lang="de-DE" dirty="0" err="1" smtClean="0"/>
              <a:t>since</a:t>
            </a:r>
            <a:r>
              <a:rPr lang="de-DE" dirty="0" smtClean="0"/>
              <a:t> 10/2012 </a:t>
            </a:r>
            <a:r>
              <a:rPr lang="en-US" dirty="0" smtClean="0"/>
              <a:t>managing </a:t>
            </a:r>
            <a:r>
              <a:rPr lang="en-US" dirty="0"/>
              <a:t>the Working Group</a:t>
            </a:r>
            <a:endParaRPr lang="de-DE" dirty="0" smtClean="0"/>
          </a:p>
          <a:p>
            <a:pPr lvl="1"/>
            <a:r>
              <a:rPr lang="en-US" dirty="0"/>
              <a:t>Coordination and strategic development of the e-learning offer and the e-learning platform of the University of Leipzig + E-Assessment </a:t>
            </a:r>
            <a:r>
              <a:rPr lang="en-US" dirty="0" smtClean="0"/>
              <a:t>Platform</a:t>
            </a:r>
          </a:p>
          <a:p>
            <a:pPr lvl="1"/>
            <a:r>
              <a:rPr lang="en-US" dirty="0"/>
              <a:t>Integration of current and future third-party </a:t>
            </a:r>
            <a:r>
              <a:rPr lang="en-US" dirty="0" smtClean="0"/>
              <a:t>projects</a:t>
            </a:r>
          </a:p>
          <a:p>
            <a:pPr lvl="1"/>
            <a:r>
              <a:rPr lang="en-US" dirty="0"/>
              <a:t>Research </a:t>
            </a:r>
            <a:r>
              <a:rPr lang="en-US" dirty="0" smtClean="0"/>
              <a:t>in </a:t>
            </a:r>
            <a:r>
              <a:rPr lang="en-US" dirty="0"/>
              <a:t>new </a:t>
            </a:r>
            <a:r>
              <a:rPr lang="en-US" dirty="0" smtClean="0"/>
              <a:t>didactic teaching methods</a:t>
            </a:r>
          </a:p>
          <a:p>
            <a:pPr lvl="1"/>
            <a:r>
              <a:rPr lang="en-US" dirty="0"/>
              <a:t>Training in use of e-learning methods in university </a:t>
            </a:r>
            <a:r>
              <a:rPr lang="en-US" dirty="0" smtClean="0"/>
              <a:t>education</a:t>
            </a:r>
          </a:p>
          <a:p>
            <a:pPr lvl="1"/>
            <a:r>
              <a:rPr lang="de-DE" dirty="0" smtClean="0">
                <a:solidFill>
                  <a:schemeClr val="tx1"/>
                </a:solidFill>
              </a:rPr>
              <a:t>Background</a:t>
            </a:r>
            <a:r>
              <a:rPr lang="de-DE" dirty="0">
                <a:solidFill>
                  <a:schemeClr val="tx1"/>
                </a:solidFill>
              </a:rPr>
              <a:t>: </a:t>
            </a:r>
            <a:r>
              <a:rPr lang="en-US" dirty="0"/>
              <a:t>Educationalist and sociologist, aimed at promotion of adult education (12/2014)</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424" y="70042"/>
            <a:ext cx="1989212" cy="1376099"/>
          </a:xfrm>
          <a:prstGeom prst="rect">
            <a:avLst/>
          </a:prstGeom>
        </p:spPr>
      </p:pic>
      <p:sp>
        <p:nvSpPr>
          <p:cNvPr id="6" name="Fußzeilenplatzhalter 5"/>
          <p:cNvSpPr>
            <a:spLocks noGrp="1"/>
          </p:cNvSpPr>
          <p:nvPr>
            <p:ph type="ftr" sz="quarter" idx="11"/>
          </p:nvPr>
        </p:nvSpPr>
        <p:spPr/>
        <p:txBody>
          <a:bodyPr/>
          <a:lstStyle/>
          <a:p>
            <a:r>
              <a:rPr lang="de-DE" smtClean="0"/>
              <a:t>Was ist E-Learning?</a:t>
            </a:r>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3</a:t>
            </a:fld>
            <a:endParaRPr lang="de-DE" dirty="0"/>
          </a:p>
        </p:txBody>
      </p:sp>
    </p:spTree>
    <p:extLst>
      <p:ext uri="{BB962C8B-B14F-4D97-AF65-F5344CB8AC3E}">
        <p14:creationId xmlns:p14="http://schemas.microsoft.com/office/powerpoint/2010/main" val="177296946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7248128" y="1237298"/>
            <a:ext cx="3932237" cy="4840114"/>
          </a:xfrm>
        </p:spPr>
        <p:txBody>
          <a:bodyPr>
            <a:normAutofit/>
          </a:bodyPr>
          <a:lstStyle/>
          <a:p>
            <a:pPr marL="285750" indent="-285750">
              <a:buFont typeface="Arial" panose="020B0604020202020204" pitchFamily="34" charset="0"/>
              <a:buChar char="•"/>
            </a:pPr>
            <a:r>
              <a:rPr lang="de-DE" sz="2400" dirty="0" smtClean="0"/>
              <a:t>Web-</a:t>
            </a:r>
            <a:r>
              <a:rPr lang="de-DE" sz="2400" dirty="0" err="1" smtClean="0"/>
              <a:t>based</a:t>
            </a:r>
            <a:r>
              <a:rPr lang="de-DE" sz="2400" dirty="0" smtClean="0"/>
              <a:t> Training</a:t>
            </a:r>
          </a:p>
          <a:p>
            <a:pPr marL="285750" indent="-285750">
              <a:buFont typeface="Arial" panose="020B0604020202020204" pitchFamily="34" charset="0"/>
              <a:buChar char="•"/>
            </a:pPr>
            <a:r>
              <a:rPr lang="de-DE" sz="2400" dirty="0" smtClean="0"/>
              <a:t>E-Education</a:t>
            </a:r>
          </a:p>
          <a:p>
            <a:pPr marL="285750" indent="-285750">
              <a:buFont typeface="Arial" panose="020B0604020202020204" pitchFamily="34" charset="0"/>
              <a:buChar char="•"/>
            </a:pPr>
            <a:r>
              <a:rPr lang="de-DE" sz="2400" dirty="0" smtClean="0"/>
              <a:t>Virtual </a:t>
            </a:r>
            <a:r>
              <a:rPr lang="de-DE" sz="2400" dirty="0" err="1" smtClean="0"/>
              <a:t>Classroom</a:t>
            </a:r>
            <a:endParaRPr lang="de-DE" sz="2400" dirty="0" smtClean="0"/>
          </a:p>
          <a:p>
            <a:pPr marL="285750" indent="-285750">
              <a:buFont typeface="Arial" panose="020B0604020202020204" pitchFamily="34" charset="0"/>
              <a:buChar char="•"/>
            </a:pPr>
            <a:r>
              <a:rPr lang="de-DE" sz="2400" dirty="0" smtClean="0"/>
              <a:t>Online-Learning</a:t>
            </a:r>
          </a:p>
          <a:p>
            <a:pPr marL="285750" indent="-285750">
              <a:buFont typeface="Arial" panose="020B0604020202020204" pitchFamily="34" charset="0"/>
              <a:buChar char="•"/>
            </a:pPr>
            <a:r>
              <a:rPr lang="de-DE" sz="2400" dirty="0" smtClean="0"/>
              <a:t>Computer-</a:t>
            </a:r>
            <a:r>
              <a:rPr lang="de-DE" sz="2400" dirty="0" err="1" smtClean="0"/>
              <a:t>based</a:t>
            </a:r>
            <a:r>
              <a:rPr lang="de-DE" sz="2400" dirty="0" smtClean="0"/>
              <a:t> Training</a:t>
            </a:r>
          </a:p>
          <a:p>
            <a:pPr marL="285750" indent="-285750">
              <a:buFont typeface="Arial" panose="020B0604020202020204" pitchFamily="34" charset="0"/>
              <a:buChar char="•"/>
            </a:pPr>
            <a:r>
              <a:rPr lang="de-DE" sz="2400" dirty="0" smtClean="0"/>
              <a:t>Multimedial Learning</a:t>
            </a:r>
          </a:p>
          <a:p>
            <a:pPr marL="285750" indent="-285750">
              <a:buFont typeface="Arial" panose="020B0604020202020204" pitchFamily="34" charset="0"/>
              <a:buChar char="•"/>
            </a:pPr>
            <a:r>
              <a:rPr lang="de-DE" sz="2400" dirty="0" smtClean="0"/>
              <a:t>Open </a:t>
            </a:r>
            <a:r>
              <a:rPr lang="de-DE" sz="2400" dirty="0" err="1" smtClean="0"/>
              <a:t>and</a:t>
            </a:r>
            <a:r>
              <a:rPr lang="de-DE" sz="2400" dirty="0" smtClean="0"/>
              <a:t> </a:t>
            </a:r>
            <a:r>
              <a:rPr lang="de-DE" sz="2400" dirty="0" err="1" smtClean="0"/>
              <a:t>Distance</a:t>
            </a:r>
            <a:r>
              <a:rPr lang="de-DE" sz="2400" dirty="0" smtClean="0"/>
              <a:t>-Learning</a:t>
            </a:r>
          </a:p>
          <a:p>
            <a:pPr marL="285750" indent="-285750">
              <a:buFont typeface="Arial" panose="020B0604020202020204" pitchFamily="34" charset="0"/>
              <a:buChar char="•"/>
            </a:pPr>
            <a:r>
              <a:rPr lang="de-DE" sz="2400" dirty="0" smtClean="0"/>
              <a:t>WBT, CBT, etc. …</a:t>
            </a:r>
            <a:endParaRPr lang="de-DE" sz="2400" dirty="0"/>
          </a:p>
        </p:txBody>
      </p:sp>
      <p:sp>
        <p:nvSpPr>
          <p:cNvPr id="10" name="Titel 1"/>
          <p:cNvSpPr>
            <a:spLocks noGrp="1"/>
          </p:cNvSpPr>
          <p:nvPr>
            <p:ph type="title"/>
          </p:nvPr>
        </p:nvSpPr>
        <p:spPr>
          <a:xfrm>
            <a:off x="7248128" y="20805"/>
            <a:ext cx="5159896" cy="959923"/>
          </a:xfrm>
        </p:spPr>
        <p:txBody>
          <a:bodyPr>
            <a:normAutofit/>
          </a:bodyPr>
          <a:lstStyle/>
          <a:p>
            <a:r>
              <a:rPr lang="de-DE" dirty="0" smtClean="0"/>
              <a:t>E-Learning Synonyms</a:t>
            </a:r>
            <a:endParaRPr lang="de-DE" dirty="0"/>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811644"/>
            <a:ext cx="5021705" cy="5002647"/>
          </a:xfrm>
          <a:prstGeom prst="rect">
            <a:avLst/>
          </a:prstGeom>
        </p:spPr>
      </p:pic>
      <p:sp>
        <p:nvSpPr>
          <p:cNvPr id="14" name="Rechteck 13"/>
          <p:cNvSpPr/>
          <p:nvPr/>
        </p:nvSpPr>
        <p:spPr>
          <a:xfrm>
            <a:off x="551384" y="5814292"/>
            <a:ext cx="5021705" cy="307777"/>
          </a:xfrm>
          <a:prstGeom prst="rect">
            <a:avLst/>
          </a:prstGeom>
        </p:spPr>
        <p:txBody>
          <a:bodyPr wrap="square">
            <a:spAutoFit/>
          </a:bodyPr>
          <a:lstStyle/>
          <a:p>
            <a:r>
              <a:rPr lang="de-DE" sz="1400" dirty="0" err="1"/>
              <a:t>Worlde</a:t>
            </a:r>
            <a:r>
              <a:rPr lang="de-DE" sz="1400" dirty="0"/>
              <a:t> erstellt mit: http://www.tagxedo.com/app.html</a:t>
            </a:r>
          </a:p>
        </p:txBody>
      </p:sp>
    </p:spTree>
    <p:extLst>
      <p:ext uri="{BB962C8B-B14F-4D97-AF65-F5344CB8AC3E}">
        <p14:creationId xmlns:p14="http://schemas.microsoft.com/office/powerpoint/2010/main" val="173565665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Overview</a:t>
            </a:r>
            <a:r>
              <a:rPr lang="de-DE" dirty="0" smtClean="0"/>
              <a:t> </a:t>
            </a:r>
            <a:r>
              <a:rPr lang="de-DE" dirty="0" err="1" smtClean="0"/>
              <a:t>about</a:t>
            </a:r>
            <a:r>
              <a:rPr lang="de-DE" dirty="0" smtClean="0"/>
              <a:t> E-Learning– </a:t>
            </a:r>
            <a:r>
              <a:rPr lang="de-DE" dirty="0" err="1" smtClean="0"/>
              <a:t>the</a:t>
            </a:r>
            <a:r>
              <a:rPr lang="de-DE" dirty="0" smtClean="0"/>
              <a:t> </a:t>
            </a:r>
            <a:r>
              <a:rPr lang="de-DE" dirty="0" err="1" smtClean="0"/>
              <a:t>term</a:t>
            </a:r>
            <a:r>
              <a:rPr lang="de-DE" dirty="0" smtClean="0"/>
              <a:t> E-Learning</a:t>
            </a:r>
            <a:endParaRPr lang="de-DE" dirty="0"/>
          </a:p>
        </p:txBody>
      </p:sp>
      <p:sp>
        <p:nvSpPr>
          <p:cNvPr id="3" name="Inhaltsplatzhalter 2"/>
          <p:cNvSpPr>
            <a:spLocks noGrp="1"/>
          </p:cNvSpPr>
          <p:nvPr>
            <p:ph sz="half" idx="1"/>
          </p:nvPr>
        </p:nvSpPr>
        <p:spPr/>
        <p:txBody>
          <a:bodyPr>
            <a:normAutofit lnSpcReduction="10000"/>
          </a:bodyPr>
          <a:lstStyle/>
          <a:p>
            <a:r>
              <a:rPr lang="de-DE" dirty="0" smtClean="0"/>
              <a:t>E-Learning </a:t>
            </a:r>
            <a:r>
              <a:rPr lang="de-DE" dirty="0" err="1" smtClean="0"/>
              <a:t>established</a:t>
            </a:r>
            <a:r>
              <a:rPr lang="de-DE" dirty="0" smtClean="0"/>
              <a:t> </a:t>
            </a:r>
            <a:r>
              <a:rPr lang="de-DE" dirty="0" err="1" smtClean="0"/>
              <a:t>as</a:t>
            </a:r>
            <a:r>
              <a:rPr lang="de-DE" dirty="0" smtClean="0"/>
              <a:t> </a:t>
            </a:r>
            <a:r>
              <a:rPr lang="de-DE" dirty="0" err="1" smtClean="0"/>
              <a:t>term</a:t>
            </a:r>
            <a:r>
              <a:rPr lang="de-DE" dirty="0" smtClean="0"/>
              <a:t> </a:t>
            </a:r>
            <a:r>
              <a:rPr lang="de-DE" dirty="0" err="1" smtClean="0"/>
              <a:t>since</a:t>
            </a:r>
            <a:r>
              <a:rPr lang="de-DE" dirty="0" smtClean="0"/>
              <a:t> 1990</a:t>
            </a:r>
          </a:p>
          <a:p>
            <a:r>
              <a:rPr lang="de-DE" dirty="0" smtClean="0"/>
              <a:t>Definition </a:t>
            </a:r>
            <a:r>
              <a:rPr lang="de-DE" dirty="0" err="1" smtClean="0"/>
              <a:t>according</a:t>
            </a:r>
            <a:r>
              <a:rPr lang="de-DE" dirty="0" smtClean="0"/>
              <a:t> </a:t>
            </a:r>
            <a:r>
              <a:rPr lang="de-DE" dirty="0" err="1" smtClean="0"/>
              <a:t>to</a:t>
            </a:r>
            <a:r>
              <a:rPr lang="de-DE" dirty="0" smtClean="0"/>
              <a:t> </a:t>
            </a:r>
            <a:r>
              <a:rPr lang="de-DE" dirty="0" err="1" smtClean="0"/>
              <a:t>Kerres</a:t>
            </a:r>
            <a:r>
              <a:rPr lang="de-DE" dirty="0" smtClean="0"/>
              <a:t>: </a:t>
            </a:r>
            <a:r>
              <a:rPr lang="en-US" sz="1700" i="1" dirty="0"/>
              <a:t>"In e-learning all forms are understood, where electronic or digital media are used for the presentation and distribution of learning materials and / or to support interpersonal communication".</a:t>
            </a:r>
            <a:r>
              <a:rPr lang="de-DE" sz="1800" i="1" dirty="0" smtClean="0"/>
              <a:t>(</a:t>
            </a:r>
            <a:r>
              <a:rPr lang="de-DE" sz="1800" i="1" dirty="0">
                <a:hlinkClick r:id="rId3"/>
              </a:rPr>
              <a:t>http://</a:t>
            </a:r>
            <a:r>
              <a:rPr lang="de-DE" sz="1800" i="1" dirty="0" smtClean="0">
                <a:hlinkClick r:id="rId3"/>
              </a:rPr>
              <a:t>de.wikipedia.org/wiki/E-Learning</a:t>
            </a:r>
            <a:r>
              <a:rPr lang="de-DE" sz="1800" i="1" dirty="0" smtClean="0"/>
              <a:t>; Zugriff: 26.05.2015)</a:t>
            </a:r>
          </a:p>
          <a:p>
            <a:r>
              <a:rPr lang="de-DE" dirty="0" smtClean="0"/>
              <a:t>Definition </a:t>
            </a:r>
            <a:r>
              <a:rPr lang="de-DE" dirty="0" err="1" smtClean="0"/>
              <a:t>according</a:t>
            </a:r>
            <a:r>
              <a:rPr lang="de-DE" dirty="0" smtClean="0"/>
              <a:t> </a:t>
            </a:r>
            <a:r>
              <a:rPr lang="de-DE" dirty="0" err="1" smtClean="0"/>
              <a:t>to</a:t>
            </a:r>
            <a:r>
              <a:rPr lang="de-DE" dirty="0" smtClean="0"/>
              <a:t> </a:t>
            </a:r>
            <a:r>
              <a:rPr lang="de-DE" dirty="0" err="1" smtClean="0"/>
              <a:t>Gruttmann</a:t>
            </a:r>
            <a:r>
              <a:rPr lang="de-DE" dirty="0" smtClean="0"/>
              <a:t>: </a:t>
            </a:r>
            <a:r>
              <a:rPr lang="en-US" sz="1700" i="1" dirty="0"/>
              <a:t>"E-learning refers to the use of information systems for the design of teaching and learning processes.“ </a:t>
            </a:r>
            <a:r>
              <a:rPr lang="de-DE" sz="1800" i="1" dirty="0" smtClean="0"/>
              <a:t>(</a:t>
            </a:r>
            <a:r>
              <a:rPr lang="de-DE" sz="1800" i="1" dirty="0" err="1" smtClean="0"/>
              <a:t>Gruttmann</a:t>
            </a:r>
            <a:r>
              <a:rPr lang="de-DE" sz="1800" i="1" dirty="0" smtClean="0"/>
              <a:t>, Susanne Johanna. 2010. Formatives E-Assessment in der Hochschullehre.) </a:t>
            </a:r>
          </a:p>
          <a:p>
            <a:endParaRPr lang="de-DE" dirty="0" smtClean="0"/>
          </a:p>
        </p:txBody>
      </p:sp>
      <p:pic>
        <p:nvPicPr>
          <p:cNvPr id="9" name="Inhaltsplatzhalt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992" y="1806058"/>
            <a:ext cx="5943600" cy="4383405"/>
          </a:xfrm>
          <a:prstGeom prst="rect">
            <a:avLst/>
          </a:prstGeom>
        </p:spPr>
      </p:pic>
      <p:sp>
        <p:nvSpPr>
          <p:cNvPr id="10" name="Textfeld 9"/>
          <p:cNvSpPr txBox="1"/>
          <p:nvPr/>
        </p:nvSpPr>
        <p:spPr>
          <a:xfrm>
            <a:off x="7405936" y="6374025"/>
            <a:ext cx="5943600" cy="276999"/>
          </a:xfrm>
          <a:prstGeom prst="rect">
            <a:avLst/>
          </a:prstGeom>
          <a:noFill/>
        </p:spPr>
        <p:txBody>
          <a:bodyPr wrap="square" rtlCol="0">
            <a:spAutoFit/>
          </a:bodyPr>
          <a:lstStyle/>
          <a:p>
            <a:r>
              <a:rPr lang="de-DE" sz="1200" dirty="0"/>
              <a:t>http://pixabay.com/en/classroom-education-school-leave-379216/</a:t>
            </a:r>
          </a:p>
        </p:txBody>
      </p:sp>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3992" y="6355749"/>
            <a:ext cx="838200" cy="295275"/>
          </a:xfrm>
          <a:prstGeom prst="rect">
            <a:avLst/>
          </a:prstGeom>
        </p:spPr>
      </p:pic>
      <p:sp>
        <p:nvSpPr>
          <p:cNvPr id="12" name="Textfeld 11"/>
          <p:cNvSpPr txBox="1"/>
          <p:nvPr/>
        </p:nvSpPr>
        <p:spPr>
          <a:xfrm rot="852522">
            <a:off x="6990048" y="2885188"/>
            <a:ext cx="831776" cy="861774"/>
          </a:xfrm>
          <a:prstGeom prst="rect">
            <a:avLst/>
          </a:prstGeom>
          <a:noFill/>
        </p:spPr>
        <p:txBody>
          <a:bodyPr wrap="square" rtlCol="0">
            <a:spAutoFit/>
          </a:bodyPr>
          <a:lstStyle/>
          <a:p>
            <a:r>
              <a:rPr lang="de-DE" sz="5000" dirty="0" smtClean="0">
                <a:solidFill>
                  <a:schemeClr val="bg1">
                    <a:lumMod val="85000"/>
                  </a:schemeClr>
                </a:solidFill>
                <a:latin typeface="Comic Sans MS" panose="030F0702030302020204" pitchFamily="66" charset="0"/>
              </a:rPr>
              <a:t>e</a:t>
            </a:r>
            <a:endParaRPr lang="de-DE" sz="5000" dirty="0">
              <a:solidFill>
                <a:schemeClr val="bg1">
                  <a:lumMod val="85000"/>
                </a:schemeClr>
              </a:solidFill>
              <a:latin typeface="Comic Sans MS" panose="030F0702030302020204" pitchFamily="66" charset="0"/>
            </a:endParaRPr>
          </a:p>
        </p:txBody>
      </p:sp>
      <p:sp>
        <p:nvSpPr>
          <p:cNvPr id="13" name="Textfeld 12"/>
          <p:cNvSpPr txBox="1"/>
          <p:nvPr/>
        </p:nvSpPr>
        <p:spPr>
          <a:xfrm>
            <a:off x="7358816" y="2896619"/>
            <a:ext cx="360041" cy="769441"/>
          </a:xfrm>
          <a:prstGeom prst="rect">
            <a:avLst/>
          </a:prstGeom>
          <a:noFill/>
        </p:spPr>
        <p:txBody>
          <a:bodyPr wrap="square" rtlCol="0">
            <a:spAutoFit/>
          </a:bodyPr>
          <a:lstStyle/>
          <a:p>
            <a:r>
              <a:rPr lang="de-DE" sz="4400" dirty="0" smtClean="0">
                <a:solidFill>
                  <a:schemeClr val="bg1">
                    <a:lumMod val="85000"/>
                  </a:schemeClr>
                </a:solidFill>
                <a:latin typeface="Comic Sans MS" panose="030F0702030302020204" pitchFamily="66" charset="0"/>
              </a:rPr>
              <a:t>-</a:t>
            </a:r>
            <a:endParaRPr lang="de-DE" sz="4400" dirty="0">
              <a:solidFill>
                <a:schemeClr val="bg1">
                  <a:lumMod val="85000"/>
                </a:schemeClr>
              </a:solidFill>
              <a:latin typeface="Comic Sans MS" panose="030F0702030302020204" pitchFamily="66" charset="0"/>
            </a:endParaRPr>
          </a:p>
        </p:txBody>
      </p:sp>
      <p:sp>
        <p:nvSpPr>
          <p:cNvPr id="14" name="Fußzeilenplatzhalter 13"/>
          <p:cNvSpPr>
            <a:spLocks noGrp="1"/>
          </p:cNvSpPr>
          <p:nvPr>
            <p:ph type="ftr" sz="quarter" idx="11"/>
          </p:nvPr>
        </p:nvSpPr>
        <p:spPr/>
        <p:txBody>
          <a:bodyPr/>
          <a:lstStyle/>
          <a:p>
            <a:r>
              <a:rPr lang="de-DE" smtClean="0"/>
              <a:t>Was ist E-Learning?</a:t>
            </a:r>
            <a:endParaRPr lang="de-DE" dirty="0"/>
          </a:p>
        </p:txBody>
      </p:sp>
      <p:sp>
        <p:nvSpPr>
          <p:cNvPr id="15" name="Foliennummernplatzhalter 14"/>
          <p:cNvSpPr>
            <a:spLocks noGrp="1"/>
          </p:cNvSpPr>
          <p:nvPr>
            <p:ph type="sldNum" sz="quarter" idx="12"/>
          </p:nvPr>
        </p:nvSpPr>
        <p:spPr/>
        <p:txBody>
          <a:bodyPr/>
          <a:lstStyle/>
          <a:p>
            <a:fld id="{E31375A4-56A4-47D6-9801-1991572033F7}" type="slidenum">
              <a:rPr lang="de-DE" smtClean="0"/>
              <a:t>5</a:t>
            </a:fld>
            <a:endParaRPr lang="de-DE" dirty="0"/>
          </a:p>
        </p:txBody>
      </p:sp>
    </p:spTree>
    <p:extLst>
      <p:ext uri="{BB962C8B-B14F-4D97-AF65-F5344CB8AC3E}">
        <p14:creationId xmlns:p14="http://schemas.microsoft.com/office/powerpoint/2010/main" val="78908068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r>
              <a:rPr lang="de-DE" dirty="0"/>
              <a:t> </a:t>
            </a:r>
            <a:r>
              <a:rPr lang="de-DE" dirty="0" err="1"/>
              <a:t>about</a:t>
            </a:r>
            <a:r>
              <a:rPr lang="de-DE" dirty="0"/>
              <a:t> E-Learning– </a:t>
            </a:r>
            <a:r>
              <a:rPr lang="de-DE" dirty="0" err="1"/>
              <a:t>the</a:t>
            </a:r>
            <a:r>
              <a:rPr lang="de-DE" dirty="0"/>
              <a:t> </a:t>
            </a:r>
            <a:r>
              <a:rPr lang="de-DE" dirty="0" err="1"/>
              <a:t>term</a:t>
            </a:r>
            <a:r>
              <a:rPr lang="de-DE" dirty="0"/>
              <a:t> E-Learning</a:t>
            </a:r>
          </a:p>
        </p:txBody>
      </p:sp>
      <p:sp>
        <p:nvSpPr>
          <p:cNvPr id="3" name="Inhaltsplatzhalter 2"/>
          <p:cNvSpPr>
            <a:spLocks noGrp="1"/>
          </p:cNvSpPr>
          <p:nvPr>
            <p:ph idx="1"/>
          </p:nvPr>
        </p:nvSpPr>
        <p:spPr/>
        <p:txBody>
          <a:bodyPr>
            <a:normAutofit fontScale="92500" lnSpcReduction="10000"/>
          </a:bodyPr>
          <a:lstStyle/>
          <a:p>
            <a:r>
              <a:rPr lang="de-DE" dirty="0" smtClean="0"/>
              <a:t>Definition </a:t>
            </a:r>
            <a:r>
              <a:rPr lang="de-DE" dirty="0" err="1" smtClean="0"/>
              <a:t>according</a:t>
            </a:r>
            <a:r>
              <a:rPr lang="de-DE" dirty="0" smtClean="0"/>
              <a:t> </a:t>
            </a:r>
            <a:r>
              <a:rPr lang="de-DE" dirty="0" err="1" smtClean="0"/>
              <a:t>to</a:t>
            </a:r>
            <a:r>
              <a:rPr lang="de-DE" dirty="0" smtClean="0"/>
              <a:t> Rosenberg: </a:t>
            </a:r>
            <a:r>
              <a:rPr lang="de-DE" sz="1800" i="1" dirty="0" smtClean="0"/>
              <a:t>„E-Learning </a:t>
            </a:r>
            <a:r>
              <a:rPr lang="de-DE" sz="1800" i="1" dirty="0" err="1" smtClean="0"/>
              <a:t>refers</a:t>
            </a:r>
            <a:r>
              <a:rPr lang="de-DE" sz="1800" i="1" dirty="0" smtClean="0"/>
              <a:t> </a:t>
            </a:r>
            <a:r>
              <a:rPr lang="de-DE" sz="1800" i="1" dirty="0" err="1" smtClean="0"/>
              <a:t>to</a:t>
            </a:r>
            <a:r>
              <a:rPr lang="de-DE" sz="1800" i="1" dirty="0" smtClean="0"/>
              <a:t> </a:t>
            </a:r>
            <a:r>
              <a:rPr lang="de-DE" sz="1800" i="1" dirty="0" err="1" smtClean="0"/>
              <a:t>the</a:t>
            </a:r>
            <a:r>
              <a:rPr lang="de-DE" sz="1800" i="1" dirty="0" smtClean="0"/>
              <a:t> </a:t>
            </a:r>
            <a:r>
              <a:rPr lang="de-DE" sz="1800" i="1" dirty="0" err="1" smtClean="0"/>
              <a:t>use</a:t>
            </a:r>
            <a:r>
              <a:rPr lang="de-DE" sz="1800" i="1" dirty="0" smtClean="0"/>
              <a:t> </a:t>
            </a:r>
            <a:r>
              <a:rPr lang="de-DE" sz="1800" i="1" dirty="0" err="1" smtClean="0"/>
              <a:t>of</a:t>
            </a:r>
            <a:r>
              <a:rPr lang="de-DE" sz="1800" i="1" dirty="0" smtClean="0"/>
              <a:t> Internet </a:t>
            </a:r>
            <a:r>
              <a:rPr lang="de-DE" sz="1800" i="1" dirty="0" err="1" smtClean="0"/>
              <a:t>technologies</a:t>
            </a:r>
            <a:r>
              <a:rPr lang="de-DE" sz="1800" i="1" dirty="0" smtClean="0"/>
              <a:t> </a:t>
            </a:r>
            <a:r>
              <a:rPr lang="de-DE" sz="1800" i="1" dirty="0" err="1" smtClean="0"/>
              <a:t>to</a:t>
            </a:r>
            <a:r>
              <a:rPr lang="de-DE" sz="1800" i="1" dirty="0" smtClean="0"/>
              <a:t> </a:t>
            </a:r>
            <a:r>
              <a:rPr lang="de-DE" sz="1800" i="1" dirty="0" err="1" smtClean="0"/>
              <a:t>deliver</a:t>
            </a:r>
            <a:r>
              <a:rPr lang="de-DE" sz="1800" i="1" dirty="0" smtClean="0"/>
              <a:t> a </a:t>
            </a:r>
            <a:r>
              <a:rPr lang="de-DE" sz="1800" i="1" dirty="0" err="1" smtClean="0"/>
              <a:t>broad</a:t>
            </a:r>
            <a:r>
              <a:rPr lang="de-DE" sz="1800" i="1" dirty="0" smtClean="0"/>
              <a:t> </a:t>
            </a:r>
            <a:r>
              <a:rPr lang="de-DE" sz="1800" i="1" dirty="0" err="1" smtClean="0"/>
              <a:t>array</a:t>
            </a:r>
            <a:r>
              <a:rPr lang="de-DE" sz="1800" i="1" dirty="0" smtClean="0"/>
              <a:t> </a:t>
            </a:r>
            <a:r>
              <a:rPr lang="de-DE" sz="1800" i="1" dirty="0" err="1" smtClean="0"/>
              <a:t>of</a:t>
            </a:r>
            <a:r>
              <a:rPr lang="de-DE" sz="1800" i="1" dirty="0" smtClean="0"/>
              <a:t> </a:t>
            </a:r>
            <a:r>
              <a:rPr lang="de-DE" sz="1800" i="1" dirty="0" err="1" smtClean="0"/>
              <a:t>solutions</a:t>
            </a:r>
            <a:r>
              <a:rPr lang="de-DE" sz="1800" i="1" dirty="0" smtClean="0"/>
              <a:t> </a:t>
            </a:r>
            <a:r>
              <a:rPr lang="de-DE" sz="1800" i="1" dirty="0" err="1" smtClean="0"/>
              <a:t>that</a:t>
            </a:r>
            <a:r>
              <a:rPr lang="de-DE" sz="1800" i="1" dirty="0" smtClean="0"/>
              <a:t> </a:t>
            </a:r>
            <a:r>
              <a:rPr lang="de-DE" sz="1800" i="1" dirty="0" err="1" smtClean="0"/>
              <a:t>enhance</a:t>
            </a:r>
            <a:r>
              <a:rPr lang="de-DE" sz="1800" i="1" dirty="0" smtClean="0"/>
              <a:t> </a:t>
            </a:r>
            <a:r>
              <a:rPr lang="de-DE" sz="1800" i="1" dirty="0" err="1" smtClean="0"/>
              <a:t>knowledge</a:t>
            </a:r>
            <a:r>
              <a:rPr lang="de-DE" sz="1800" i="1" dirty="0" smtClean="0"/>
              <a:t> </a:t>
            </a:r>
            <a:r>
              <a:rPr lang="de-DE" sz="1800" i="1" dirty="0" err="1" smtClean="0"/>
              <a:t>and</a:t>
            </a:r>
            <a:r>
              <a:rPr lang="de-DE" sz="1800" i="1" dirty="0" smtClean="0"/>
              <a:t> </a:t>
            </a:r>
            <a:r>
              <a:rPr lang="de-DE" sz="1800" i="1" dirty="0" err="1" smtClean="0"/>
              <a:t>performance</a:t>
            </a:r>
            <a:r>
              <a:rPr lang="de-DE" sz="1800" i="1" dirty="0" smtClean="0"/>
              <a:t>. </a:t>
            </a:r>
            <a:r>
              <a:rPr lang="de-DE" sz="1800" i="1" dirty="0" err="1" smtClean="0"/>
              <a:t>It</a:t>
            </a:r>
            <a:r>
              <a:rPr lang="de-DE" sz="1800" i="1" dirty="0" smtClean="0"/>
              <a:t> </a:t>
            </a:r>
            <a:r>
              <a:rPr lang="de-DE" sz="1800" i="1" dirty="0" err="1" smtClean="0"/>
              <a:t>is</a:t>
            </a:r>
            <a:r>
              <a:rPr lang="de-DE" sz="1800" i="1" dirty="0" smtClean="0"/>
              <a:t> </a:t>
            </a:r>
            <a:r>
              <a:rPr lang="de-DE" sz="1800" i="1" dirty="0" err="1" smtClean="0"/>
              <a:t>based</a:t>
            </a:r>
            <a:r>
              <a:rPr lang="de-DE" sz="1800" i="1" dirty="0" smtClean="0"/>
              <a:t> on </a:t>
            </a:r>
            <a:r>
              <a:rPr lang="de-DE" sz="1800" i="1" dirty="0" err="1" smtClean="0"/>
              <a:t>three</a:t>
            </a:r>
            <a:r>
              <a:rPr lang="de-DE" sz="1800" i="1" dirty="0" smtClean="0"/>
              <a:t> fundamental </a:t>
            </a:r>
            <a:r>
              <a:rPr lang="de-DE" sz="1800" i="1" dirty="0" err="1" smtClean="0"/>
              <a:t>criteria</a:t>
            </a:r>
            <a:r>
              <a:rPr lang="de-DE" sz="1800" i="1" dirty="0" smtClean="0"/>
              <a:t>: </a:t>
            </a:r>
          </a:p>
          <a:p>
            <a:pPr marL="457200" indent="-457200">
              <a:buFont typeface="+mj-lt"/>
              <a:buAutoNum type="arabicPeriod"/>
            </a:pPr>
            <a:r>
              <a:rPr lang="de-DE" sz="1800" i="1" dirty="0" smtClean="0"/>
              <a:t>E-Learning </a:t>
            </a:r>
            <a:r>
              <a:rPr lang="de-DE" sz="1800" i="1" dirty="0" err="1" smtClean="0"/>
              <a:t>is</a:t>
            </a:r>
            <a:r>
              <a:rPr lang="de-DE" sz="1800" i="1" dirty="0" smtClean="0"/>
              <a:t> </a:t>
            </a:r>
            <a:r>
              <a:rPr lang="de-DE" sz="1800" i="1" dirty="0" err="1" smtClean="0"/>
              <a:t>networked</a:t>
            </a:r>
            <a:r>
              <a:rPr lang="de-DE" sz="1800" i="1" dirty="0" smtClean="0"/>
              <a:t>, </a:t>
            </a:r>
            <a:r>
              <a:rPr lang="de-DE" sz="1800" i="1" dirty="0" err="1" smtClean="0"/>
              <a:t>which</a:t>
            </a:r>
            <a:r>
              <a:rPr lang="de-DE" sz="1800" i="1" dirty="0" smtClean="0"/>
              <a:t> </a:t>
            </a:r>
            <a:r>
              <a:rPr lang="de-DE" sz="1800" i="1" dirty="0" err="1" smtClean="0"/>
              <a:t>makes</a:t>
            </a:r>
            <a:r>
              <a:rPr lang="de-DE" sz="1800" i="1" dirty="0" smtClean="0"/>
              <a:t> </a:t>
            </a:r>
            <a:r>
              <a:rPr lang="de-DE" sz="1800" i="1" dirty="0" err="1" smtClean="0"/>
              <a:t>it</a:t>
            </a:r>
            <a:r>
              <a:rPr lang="de-DE" sz="1800" i="1" dirty="0" smtClean="0"/>
              <a:t> </a:t>
            </a:r>
            <a:r>
              <a:rPr lang="de-DE" sz="1800" i="1" dirty="0" err="1" smtClean="0"/>
              <a:t>capable</a:t>
            </a:r>
            <a:r>
              <a:rPr lang="de-DE" sz="1800" i="1" dirty="0" smtClean="0"/>
              <a:t> </a:t>
            </a:r>
            <a:r>
              <a:rPr lang="de-DE" sz="1800" i="1" dirty="0" err="1" smtClean="0"/>
              <a:t>of</a:t>
            </a:r>
            <a:r>
              <a:rPr lang="de-DE" sz="1800" i="1" dirty="0" smtClean="0"/>
              <a:t> instant </a:t>
            </a:r>
            <a:r>
              <a:rPr lang="de-DE" sz="1800" i="1" dirty="0" err="1" smtClean="0"/>
              <a:t>updating</a:t>
            </a:r>
            <a:r>
              <a:rPr lang="de-DE" sz="1800" i="1" dirty="0" smtClean="0"/>
              <a:t>, </a:t>
            </a:r>
            <a:r>
              <a:rPr lang="de-DE" sz="1800" i="1" dirty="0" err="1" smtClean="0"/>
              <a:t>storage</a:t>
            </a:r>
            <a:r>
              <a:rPr lang="de-DE" sz="1800" i="1" dirty="0" smtClean="0"/>
              <a:t>/</a:t>
            </a:r>
            <a:r>
              <a:rPr lang="de-DE" sz="1800" i="1" dirty="0" err="1" smtClean="0"/>
              <a:t>retrieval</a:t>
            </a:r>
            <a:r>
              <a:rPr lang="de-DE" sz="1800" i="1" dirty="0" smtClean="0"/>
              <a:t>, </a:t>
            </a:r>
            <a:r>
              <a:rPr lang="de-DE" sz="1800" i="1" dirty="0" err="1" smtClean="0"/>
              <a:t>distribution</a:t>
            </a:r>
            <a:r>
              <a:rPr lang="de-DE" sz="1800" i="1" dirty="0" smtClean="0"/>
              <a:t> </a:t>
            </a:r>
            <a:r>
              <a:rPr lang="de-DE" sz="1800" i="1" dirty="0" err="1" smtClean="0"/>
              <a:t>and</a:t>
            </a:r>
            <a:r>
              <a:rPr lang="de-DE" sz="1800" i="1" dirty="0" smtClean="0"/>
              <a:t> </a:t>
            </a:r>
            <a:r>
              <a:rPr lang="de-DE" sz="1800" i="1" dirty="0" err="1" smtClean="0"/>
              <a:t>sharing</a:t>
            </a:r>
            <a:r>
              <a:rPr lang="de-DE" sz="1800" i="1" dirty="0" smtClean="0"/>
              <a:t> </a:t>
            </a:r>
            <a:r>
              <a:rPr lang="de-DE" sz="1800" i="1" dirty="0" err="1" smtClean="0"/>
              <a:t>of</a:t>
            </a:r>
            <a:r>
              <a:rPr lang="de-DE" sz="1800" i="1" dirty="0" smtClean="0"/>
              <a:t> </a:t>
            </a:r>
            <a:r>
              <a:rPr lang="de-DE" sz="1800" i="1" dirty="0" err="1" smtClean="0"/>
              <a:t>instruction</a:t>
            </a:r>
            <a:r>
              <a:rPr lang="de-DE" sz="1800" i="1" dirty="0" smtClean="0"/>
              <a:t> </a:t>
            </a:r>
            <a:r>
              <a:rPr lang="de-DE" sz="1800" i="1" dirty="0" err="1" smtClean="0"/>
              <a:t>or</a:t>
            </a:r>
            <a:r>
              <a:rPr lang="de-DE" sz="1800" i="1" dirty="0" smtClean="0"/>
              <a:t> </a:t>
            </a:r>
            <a:r>
              <a:rPr lang="de-DE" sz="1800" i="1" dirty="0" err="1" smtClean="0"/>
              <a:t>information</a:t>
            </a:r>
            <a:r>
              <a:rPr lang="de-DE" sz="1800" i="1" dirty="0" smtClean="0"/>
              <a:t>. […]</a:t>
            </a:r>
          </a:p>
          <a:p>
            <a:pPr marL="457200" indent="-457200">
              <a:buFont typeface="+mj-lt"/>
              <a:buAutoNum type="arabicPeriod"/>
            </a:pPr>
            <a:r>
              <a:rPr lang="de-DE" sz="1800" i="1" dirty="0" err="1" smtClean="0"/>
              <a:t>It</a:t>
            </a:r>
            <a:r>
              <a:rPr lang="de-DE" sz="1800" i="1" dirty="0" smtClean="0"/>
              <a:t> </a:t>
            </a:r>
            <a:r>
              <a:rPr lang="de-DE" sz="1800" i="1" dirty="0" err="1" smtClean="0"/>
              <a:t>is</a:t>
            </a:r>
            <a:r>
              <a:rPr lang="de-DE" sz="1800" i="1" dirty="0" smtClean="0"/>
              <a:t> </a:t>
            </a:r>
            <a:r>
              <a:rPr lang="de-DE" sz="1800" i="1" dirty="0" err="1" smtClean="0"/>
              <a:t>delivered</a:t>
            </a:r>
            <a:r>
              <a:rPr lang="de-DE" sz="1800" i="1" dirty="0" smtClean="0"/>
              <a:t> </a:t>
            </a:r>
            <a:r>
              <a:rPr lang="de-DE" sz="1800" i="1" dirty="0" err="1" smtClean="0"/>
              <a:t>to</a:t>
            </a:r>
            <a:r>
              <a:rPr lang="de-DE" sz="1800" i="1" dirty="0" smtClean="0"/>
              <a:t> </a:t>
            </a:r>
            <a:r>
              <a:rPr lang="de-DE" sz="1800" i="1" dirty="0" err="1" smtClean="0"/>
              <a:t>the</a:t>
            </a:r>
            <a:r>
              <a:rPr lang="de-DE" sz="1800" i="1" dirty="0" smtClean="0"/>
              <a:t> end-user via </a:t>
            </a:r>
            <a:r>
              <a:rPr lang="de-DE" sz="1800" i="1" dirty="0" err="1" smtClean="0"/>
              <a:t>computer</a:t>
            </a:r>
            <a:r>
              <a:rPr lang="de-DE" sz="1800" i="1" dirty="0" smtClean="0"/>
              <a:t> </a:t>
            </a:r>
            <a:r>
              <a:rPr lang="de-DE" sz="1800" i="1" dirty="0" err="1" smtClean="0"/>
              <a:t>using</a:t>
            </a:r>
            <a:r>
              <a:rPr lang="de-DE" sz="1800" i="1" dirty="0" smtClean="0"/>
              <a:t> </a:t>
            </a:r>
            <a:r>
              <a:rPr lang="de-DE" sz="1800" i="1" dirty="0" err="1" smtClean="0"/>
              <a:t>standard</a:t>
            </a:r>
            <a:r>
              <a:rPr lang="de-DE" sz="1800" i="1" dirty="0" smtClean="0"/>
              <a:t> Internet </a:t>
            </a:r>
            <a:r>
              <a:rPr lang="de-DE" sz="1800" i="1" dirty="0" err="1" smtClean="0"/>
              <a:t>technology</a:t>
            </a:r>
            <a:r>
              <a:rPr lang="de-DE" sz="1800" i="1" dirty="0" smtClean="0"/>
              <a:t>. […]</a:t>
            </a:r>
          </a:p>
          <a:p>
            <a:pPr marL="457200" indent="-457200">
              <a:buFont typeface="+mj-lt"/>
              <a:buAutoNum type="arabicPeriod"/>
            </a:pPr>
            <a:r>
              <a:rPr lang="de-DE" sz="1800" i="1" dirty="0" err="1" smtClean="0"/>
              <a:t>It</a:t>
            </a:r>
            <a:r>
              <a:rPr lang="de-DE" sz="1800" i="1" dirty="0" smtClean="0"/>
              <a:t> </a:t>
            </a:r>
            <a:r>
              <a:rPr lang="de-DE" sz="1800" i="1" dirty="0" err="1" smtClean="0"/>
              <a:t>focuses</a:t>
            </a:r>
            <a:r>
              <a:rPr lang="de-DE" sz="1800" i="1" dirty="0" smtClean="0"/>
              <a:t> on </a:t>
            </a:r>
            <a:r>
              <a:rPr lang="de-DE" sz="1800" i="1" dirty="0" err="1" smtClean="0"/>
              <a:t>the</a:t>
            </a:r>
            <a:r>
              <a:rPr lang="de-DE" sz="1800" i="1" dirty="0" smtClean="0"/>
              <a:t> </a:t>
            </a:r>
            <a:r>
              <a:rPr lang="de-DE" sz="1800" i="1" dirty="0" err="1" smtClean="0"/>
              <a:t>broadest</a:t>
            </a:r>
            <a:r>
              <a:rPr lang="de-DE" sz="1800" i="1" dirty="0" smtClean="0"/>
              <a:t> </a:t>
            </a:r>
            <a:r>
              <a:rPr lang="de-DE" sz="1800" i="1" dirty="0" err="1" smtClean="0"/>
              <a:t>view</a:t>
            </a:r>
            <a:r>
              <a:rPr lang="de-DE" sz="1800" i="1" dirty="0" smtClean="0"/>
              <a:t> </a:t>
            </a:r>
            <a:r>
              <a:rPr lang="de-DE" sz="1800" i="1" dirty="0" err="1" smtClean="0"/>
              <a:t>of</a:t>
            </a:r>
            <a:r>
              <a:rPr lang="de-DE" sz="1800" i="1" dirty="0" smtClean="0"/>
              <a:t> </a:t>
            </a:r>
            <a:r>
              <a:rPr lang="de-DE" sz="1800" i="1" dirty="0" err="1" smtClean="0"/>
              <a:t>learning</a:t>
            </a:r>
            <a:r>
              <a:rPr lang="de-DE" sz="1800" i="1" dirty="0" smtClean="0"/>
              <a:t> – </a:t>
            </a:r>
            <a:r>
              <a:rPr lang="de-DE" sz="1800" i="1" dirty="0" err="1" smtClean="0"/>
              <a:t>learning</a:t>
            </a:r>
            <a:r>
              <a:rPr lang="de-DE" sz="1800" i="1" dirty="0" smtClean="0"/>
              <a:t> </a:t>
            </a:r>
            <a:r>
              <a:rPr lang="de-DE" sz="1800" i="1" dirty="0" err="1" smtClean="0"/>
              <a:t>solutions</a:t>
            </a:r>
            <a:r>
              <a:rPr lang="de-DE" sz="1800" i="1" dirty="0" smtClean="0"/>
              <a:t> </a:t>
            </a:r>
            <a:r>
              <a:rPr lang="de-DE" sz="1800" i="1" dirty="0" err="1" smtClean="0"/>
              <a:t>that</a:t>
            </a:r>
            <a:r>
              <a:rPr lang="de-DE" sz="1800" i="1" dirty="0" smtClean="0"/>
              <a:t> </a:t>
            </a:r>
            <a:r>
              <a:rPr lang="de-DE" sz="1800" i="1" dirty="0" err="1" smtClean="0"/>
              <a:t>go</a:t>
            </a:r>
            <a:r>
              <a:rPr lang="de-DE" sz="1800" i="1" dirty="0" smtClean="0"/>
              <a:t> </a:t>
            </a:r>
            <a:r>
              <a:rPr lang="de-DE" sz="1800" i="1" dirty="0" err="1" smtClean="0"/>
              <a:t>beyond</a:t>
            </a:r>
            <a:r>
              <a:rPr lang="de-DE" sz="1800" i="1" dirty="0" smtClean="0"/>
              <a:t> </a:t>
            </a:r>
            <a:r>
              <a:rPr lang="de-DE" sz="1800" i="1" dirty="0" err="1" smtClean="0"/>
              <a:t>the</a:t>
            </a:r>
            <a:r>
              <a:rPr lang="de-DE" sz="1800" i="1" dirty="0" smtClean="0"/>
              <a:t> traditional </a:t>
            </a:r>
            <a:r>
              <a:rPr lang="de-DE" sz="1800" i="1" dirty="0" err="1" smtClean="0"/>
              <a:t>paradigms</a:t>
            </a:r>
            <a:r>
              <a:rPr lang="de-DE" sz="1800" i="1" dirty="0" smtClean="0"/>
              <a:t> </a:t>
            </a:r>
            <a:r>
              <a:rPr lang="de-DE" sz="1800" i="1" dirty="0" err="1" smtClean="0"/>
              <a:t>of</a:t>
            </a:r>
            <a:r>
              <a:rPr lang="de-DE" sz="1800" i="1" dirty="0" smtClean="0"/>
              <a:t> </a:t>
            </a:r>
            <a:r>
              <a:rPr lang="de-DE" sz="1800" i="1" dirty="0" err="1" smtClean="0"/>
              <a:t>training</a:t>
            </a:r>
            <a:r>
              <a:rPr lang="de-DE" sz="1800" i="1" dirty="0" smtClean="0"/>
              <a:t>.“ </a:t>
            </a:r>
            <a:r>
              <a:rPr lang="de-DE" sz="1800" dirty="0" smtClean="0"/>
              <a:t>(Rosenberg, Marc J. 2001. E-Learning: </a:t>
            </a:r>
            <a:r>
              <a:rPr lang="de-DE" sz="1800" dirty="0" err="1" smtClean="0"/>
              <a:t>Strategies</a:t>
            </a:r>
            <a:r>
              <a:rPr lang="de-DE" sz="1800" dirty="0" smtClean="0"/>
              <a:t> </a:t>
            </a:r>
            <a:r>
              <a:rPr lang="de-DE" sz="1800" dirty="0" err="1" smtClean="0"/>
              <a:t>for</a:t>
            </a:r>
            <a:r>
              <a:rPr lang="de-DE" sz="1800" dirty="0" smtClean="0"/>
              <a:t> </a:t>
            </a:r>
            <a:r>
              <a:rPr lang="de-DE" sz="1800" dirty="0" err="1" smtClean="0"/>
              <a:t>Delivering</a:t>
            </a:r>
            <a:r>
              <a:rPr lang="de-DE" sz="1800" dirty="0" smtClean="0"/>
              <a:t> Knowledge in </a:t>
            </a:r>
            <a:r>
              <a:rPr lang="de-DE" sz="1800" dirty="0" err="1" smtClean="0"/>
              <a:t>the</a:t>
            </a:r>
            <a:r>
              <a:rPr lang="de-DE" sz="1800" dirty="0" smtClean="0"/>
              <a:t> Digital Age.)</a:t>
            </a:r>
          </a:p>
          <a:p>
            <a:r>
              <a:rPr lang="de-DE" dirty="0" smtClean="0"/>
              <a:t>Definition </a:t>
            </a:r>
            <a:r>
              <a:rPr lang="de-DE" dirty="0" err="1" smtClean="0"/>
              <a:t>according</a:t>
            </a:r>
            <a:r>
              <a:rPr lang="de-DE" dirty="0" smtClean="0"/>
              <a:t> </a:t>
            </a:r>
            <a:r>
              <a:rPr lang="de-DE" dirty="0" err="1" smtClean="0"/>
              <a:t>to</a:t>
            </a:r>
            <a:r>
              <a:rPr lang="de-DE" dirty="0" smtClean="0"/>
              <a:t> </a:t>
            </a:r>
            <a:r>
              <a:rPr lang="de-DE" dirty="0" err="1" smtClean="0"/>
              <a:t>Revermann</a:t>
            </a:r>
            <a:r>
              <a:rPr lang="de-DE" dirty="0" smtClean="0"/>
              <a:t>:</a:t>
            </a:r>
            <a:r>
              <a:rPr lang="en-US" dirty="0"/>
              <a:t> </a:t>
            </a:r>
            <a:r>
              <a:rPr lang="en-US" sz="1800" i="1" dirty="0"/>
              <a:t>"ELearning is a teaching / learning form that is supported or made possible by information and communications technology, the recording, treatment and processing of information or learning content is used. The digital content can be interactive and multimedia. The learning processes can be complemented by net-based communication between the learner, tutor, lecturer or fellow learners</a:t>
            </a:r>
            <a:r>
              <a:rPr lang="en-US" sz="1800" i="1" dirty="0" smtClean="0"/>
              <a:t>.“ </a:t>
            </a:r>
            <a:r>
              <a:rPr lang="de-DE" sz="1800" dirty="0" smtClean="0"/>
              <a:t>(</a:t>
            </a:r>
            <a:r>
              <a:rPr lang="de-DE" sz="1800" dirty="0" err="1"/>
              <a:t>Revermann</a:t>
            </a:r>
            <a:r>
              <a:rPr lang="de-DE" sz="1800" dirty="0"/>
              <a:t>, Christoph. 2006. eLearning in Forschung, Lehre und Weiterbildung in Deutschland.)</a:t>
            </a:r>
          </a:p>
        </p:txBody>
      </p:sp>
      <p:sp>
        <p:nvSpPr>
          <p:cNvPr id="4" name="Fußzeilenplatzhalter 3"/>
          <p:cNvSpPr>
            <a:spLocks noGrp="1"/>
          </p:cNvSpPr>
          <p:nvPr>
            <p:ph type="ftr" sz="quarter" idx="11"/>
          </p:nvPr>
        </p:nvSpPr>
        <p:spPr/>
        <p:txBody>
          <a:bodyPr/>
          <a:lstStyle/>
          <a:p>
            <a:r>
              <a:rPr lang="de-DE" smtClean="0"/>
              <a:t>Was ist E-Learning?</a:t>
            </a:r>
            <a:endParaRPr lang="de-DE" dirty="0"/>
          </a:p>
        </p:txBody>
      </p:sp>
      <p:sp>
        <p:nvSpPr>
          <p:cNvPr id="5" name="Foliennummernplatzhalter 4"/>
          <p:cNvSpPr>
            <a:spLocks noGrp="1"/>
          </p:cNvSpPr>
          <p:nvPr>
            <p:ph type="sldNum" sz="quarter" idx="12"/>
          </p:nvPr>
        </p:nvSpPr>
        <p:spPr/>
        <p:txBody>
          <a:bodyPr/>
          <a:lstStyle/>
          <a:p>
            <a:fld id="{E31375A4-56A4-47D6-9801-1991572033F7}" type="slidenum">
              <a:rPr lang="de-DE" smtClean="0"/>
              <a:t>6</a:t>
            </a:fld>
            <a:endParaRPr lang="de-DE" dirty="0"/>
          </a:p>
        </p:txBody>
      </p:sp>
    </p:spTree>
    <p:extLst>
      <p:ext uri="{BB962C8B-B14F-4D97-AF65-F5344CB8AC3E}">
        <p14:creationId xmlns:p14="http://schemas.microsoft.com/office/powerpoint/2010/main" val="1014390805"/>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r>
              <a:rPr lang="de-DE" dirty="0"/>
              <a:t> </a:t>
            </a:r>
            <a:r>
              <a:rPr lang="de-DE" dirty="0" err="1"/>
              <a:t>about</a:t>
            </a:r>
            <a:r>
              <a:rPr lang="de-DE" dirty="0"/>
              <a:t> E-Learning– </a:t>
            </a:r>
            <a:r>
              <a:rPr lang="de-DE" dirty="0" err="1"/>
              <a:t>the</a:t>
            </a:r>
            <a:r>
              <a:rPr lang="de-DE" dirty="0"/>
              <a:t> </a:t>
            </a:r>
            <a:r>
              <a:rPr lang="de-DE" dirty="0" err="1"/>
              <a:t>term</a:t>
            </a:r>
            <a:r>
              <a:rPr lang="de-DE" dirty="0"/>
              <a:t> </a:t>
            </a:r>
            <a:r>
              <a:rPr lang="de-DE" dirty="0" err="1" smtClean="0"/>
              <a:t>Blended</a:t>
            </a:r>
            <a:r>
              <a:rPr lang="de-DE" dirty="0" smtClean="0"/>
              <a:t> -Learning</a:t>
            </a:r>
            <a:endParaRPr lang="de-DE" dirty="0"/>
          </a:p>
        </p:txBody>
      </p:sp>
      <p:sp>
        <p:nvSpPr>
          <p:cNvPr id="3" name="Inhaltsplatzhalter 2"/>
          <p:cNvSpPr>
            <a:spLocks noGrp="1"/>
          </p:cNvSpPr>
          <p:nvPr>
            <p:ph idx="1"/>
          </p:nvPr>
        </p:nvSpPr>
        <p:spPr/>
        <p:txBody>
          <a:bodyPr>
            <a:normAutofit fontScale="92500" lnSpcReduction="20000"/>
          </a:bodyPr>
          <a:lstStyle/>
          <a:p>
            <a:r>
              <a:rPr lang="de-DE" dirty="0"/>
              <a:t>Ensemble von Online-Lernen und Präsenzlernen = </a:t>
            </a:r>
            <a:r>
              <a:rPr lang="de-DE" dirty="0" err="1"/>
              <a:t>Blended</a:t>
            </a:r>
            <a:r>
              <a:rPr lang="de-DE" dirty="0"/>
              <a:t> Learning</a:t>
            </a:r>
          </a:p>
          <a:p>
            <a:r>
              <a:rPr lang="de-DE" dirty="0" smtClean="0"/>
              <a:t>Die Integration von E-Learning in die Präsenzlehre</a:t>
            </a:r>
          </a:p>
          <a:p>
            <a:r>
              <a:rPr lang="de-DE" dirty="0" smtClean="0"/>
              <a:t>Ziele: </a:t>
            </a:r>
          </a:p>
          <a:p>
            <a:pPr lvl="1"/>
            <a:r>
              <a:rPr lang="en-US" dirty="0"/>
              <a:t>the classroom teaching and self-studying of students can be significantly enriched by access to information resources and learning objects , data and media in the Internet</a:t>
            </a:r>
            <a:endParaRPr lang="de-DE" dirty="0" smtClean="0"/>
          </a:p>
          <a:p>
            <a:pPr lvl="1"/>
            <a:r>
              <a:rPr lang="en-US" dirty="0"/>
              <a:t>taking care of the students can be improved in the phases between classes and are supported by specially developed study materials and computer-aided methods of </a:t>
            </a:r>
            <a:r>
              <a:rPr lang="en-US" dirty="0" smtClean="0"/>
              <a:t>communication</a:t>
            </a:r>
          </a:p>
          <a:p>
            <a:pPr lvl="1"/>
            <a:r>
              <a:rPr lang="en-US" dirty="0"/>
              <a:t>by incorporating the Internet into teaching the timeliness and scope of the course content can be </a:t>
            </a:r>
            <a:r>
              <a:rPr lang="en-US" dirty="0" smtClean="0"/>
              <a:t>increased</a:t>
            </a:r>
          </a:p>
          <a:p>
            <a:pPr lvl="1"/>
            <a:r>
              <a:rPr lang="en-US" dirty="0"/>
              <a:t>the chances of students who can only restricted participate on -campus program by special conditions, can be greatly improved through </a:t>
            </a:r>
            <a:r>
              <a:rPr lang="en-US" dirty="0" smtClean="0"/>
              <a:t>e-learning</a:t>
            </a:r>
          </a:p>
          <a:p>
            <a:pPr lvl="1"/>
            <a:endParaRPr lang="en-US" dirty="0"/>
          </a:p>
          <a:p>
            <a:pPr marL="228600" lvl="1" indent="0">
              <a:buNone/>
            </a:pPr>
            <a:r>
              <a:rPr lang="de-DE" dirty="0" smtClean="0"/>
              <a:t>Arguments </a:t>
            </a:r>
            <a:r>
              <a:rPr lang="de-DE" dirty="0" err="1" smtClean="0"/>
              <a:t>to</a:t>
            </a:r>
            <a:r>
              <a:rPr lang="de-DE" dirty="0" smtClean="0"/>
              <a:t> </a:t>
            </a:r>
            <a:r>
              <a:rPr lang="de-DE" dirty="0" err="1" smtClean="0"/>
              <a:t>advertise</a:t>
            </a:r>
            <a:r>
              <a:rPr lang="de-DE" dirty="0" smtClean="0"/>
              <a:t> E-learning </a:t>
            </a:r>
            <a:r>
              <a:rPr lang="de-DE" dirty="0" err="1" smtClean="0"/>
              <a:t>to</a:t>
            </a:r>
            <a:r>
              <a:rPr lang="de-DE" dirty="0" smtClean="0"/>
              <a:t> </a:t>
            </a:r>
            <a:r>
              <a:rPr lang="de-DE" dirty="0" err="1" smtClean="0"/>
              <a:t>Universities</a:t>
            </a:r>
            <a:endParaRPr lang="de-DE" dirty="0" smtClean="0"/>
          </a:p>
          <a:p>
            <a:endParaRPr lang="de-DE" dirty="0" smtClean="0"/>
          </a:p>
        </p:txBody>
      </p:sp>
      <p:sp>
        <p:nvSpPr>
          <p:cNvPr id="4" name="Pfeil nach rechts 3"/>
          <p:cNvSpPr/>
          <p:nvPr/>
        </p:nvSpPr>
        <p:spPr>
          <a:xfrm>
            <a:off x="778768" y="580526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4"/>
          <p:cNvSpPr>
            <a:spLocks noGrp="1"/>
          </p:cNvSpPr>
          <p:nvPr>
            <p:ph type="ftr" sz="quarter" idx="11"/>
          </p:nvPr>
        </p:nvSpPr>
        <p:spPr/>
        <p:txBody>
          <a:bodyPr/>
          <a:lstStyle/>
          <a:p>
            <a:r>
              <a:rPr lang="de-DE" smtClean="0"/>
              <a:t>Was ist E-Learning?</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7</a:t>
            </a:fld>
            <a:endParaRPr lang="de-DE" dirty="0"/>
          </a:p>
        </p:txBody>
      </p:sp>
    </p:spTree>
    <p:extLst>
      <p:ext uri="{BB962C8B-B14F-4D97-AF65-F5344CB8AC3E}">
        <p14:creationId xmlns:p14="http://schemas.microsoft.com/office/powerpoint/2010/main" val="1340129680"/>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Projects – E-Assessment</a:t>
            </a:r>
            <a:endParaRPr lang="de-DE" dirty="0"/>
          </a:p>
        </p:txBody>
      </p:sp>
      <p:sp>
        <p:nvSpPr>
          <p:cNvPr id="3" name="Inhaltsplatzhalter 2"/>
          <p:cNvSpPr>
            <a:spLocks noGrp="1"/>
          </p:cNvSpPr>
          <p:nvPr>
            <p:ph idx="1"/>
          </p:nvPr>
        </p:nvSpPr>
        <p:spPr>
          <a:xfrm>
            <a:off x="1524000" y="1828799"/>
            <a:ext cx="3707904" cy="4572001"/>
          </a:xfrm>
        </p:spPr>
        <p:txBody>
          <a:bodyPr>
            <a:normAutofit lnSpcReduction="10000"/>
          </a:bodyPr>
          <a:lstStyle/>
          <a:p>
            <a:pPr>
              <a:defRPr/>
            </a:pPr>
            <a:r>
              <a:rPr lang="de-DE" dirty="0" smtClean="0"/>
              <a:t>Online-Tests </a:t>
            </a:r>
            <a:r>
              <a:rPr lang="de-DE" dirty="0" err="1" smtClean="0"/>
              <a:t>with</a:t>
            </a:r>
            <a:r>
              <a:rPr lang="de-DE" dirty="0" smtClean="0"/>
              <a:t> ILIAS</a:t>
            </a:r>
          </a:p>
          <a:p>
            <a:pPr>
              <a:defRPr/>
            </a:pPr>
            <a:r>
              <a:rPr lang="de-DE" dirty="0" smtClean="0"/>
              <a:t>E-Assessment-Center </a:t>
            </a:r>
            <a:r>
              <a:rPr lang="de-DE" dirty="0" err="1" smtClean="0"/>
              <a:t>with</a:t>
            </a:r>
            <a:r>
              <a:rPr lang="de-DE" dirty="0" smtClean="0"/>
              <a:t> </a:t>
            </a:r>
            <a:r>
              <a:rPr lang="de-DE" dirty="0"/>
              <a:t>75 </a:t>
            </a:r>
            <a:r>
              <a:rPr lang="de-DE" dirty="0" err="1" smtClean="0"/>
              <a:t>computer</a:t>
            </a:r>
            <a:r>
              <a:rPr lang="de-DE" dirty="0" smtClean="0"/>
              <a:t> </a:t>
            </a:r>
            <a:r>
              <a:rPr lang="de-DE" dirty="0" err="1" smtClean="0"/>
              <a:t>workstationsas</a:t>
            </a:r>
            <a:r>
              <a:rPr lang="de-DE" dirty="0" smtClean="0"/>
              <a:t> </a:t>
            </a:r>
            <a:r>
              <a:rPr lang="de-DE" dirty="0" err="1" smtClean="0"/>
              <a:t>well</a:t>
            </a:r>
            <a:r>
              <a:rPr lang="de-DE" dirty="0" smtClean="0"/>
              <a:t> </a:t>
            </a:r>
            <a:r>
              <a:rPr lang="de-DE" dirty="0" err="1" smtClean="0"/>
              <a:t>as</a:t>
            </a:r>
            <a:r>
              <a:rPr lang="de-DE" dirty="0" smtClean="0"/>
              <a:t> 2 P</a:t>
            </a:r>
            <a:r>
              <a:rPr lang="de-DE" dirty="0"/>
              <a:t>C</a:t>
            </a:r>
            <a:r>
              <a:rPr lang="de-DE" dirty="0" smtClean="0"/>
              <a:t>-Pools </a:t>
            </a:r>
            <a:r>
              <a:rPr lang="de-DE" dirty="0" err="1" smtClean="0"/>
              <a:t>of</a:t>
            </a:r>
            <a:r>
              <a:rPr lang="de-DE" dirty="0" smtClean="0"/>
              <a:t> </a:t>
            </a:r>
            <a:r>
              <a:rPr lang="de-DE" dirty="0" err="1" smtClean="0"/>
              <a:t>the</a:t>
            </a:r>
            <a:r>
              <a:rPr lang="de-DE" dirty="0" smtClean="0"/>
              <a:t> </a:t>
            </a:r>
            <a:r>
              <a:rPr lang="de-DE" dirty="0"/>
              <a:t>URZ</a:t>
            </a:r>
          </a:p>
          <a:p>
            <a:pPr>
              <a:defRPr/>
            </a:pPr>
            <a:r>
              <a:rPr lang="de-DE" dirty="0" err="1" smtClean="0"/>
              <a:t>Testing</a:t>
            </a:r>
            <a:r>
              <a:rPr lang="de-DE" dirty="0" smtClean="0"/>
              <a:t> in </a:t>
            </a:r>
            <a:r>
              <a:rPr lang="de-DE" dirty="0"/>
              <a:t>SEB </a:t>
            </a:r>
            <a:r>
              <a:rPr lang="de-DE" dirty="0" smtClean="0"/>
              <a:t>in </a:t>
            </a:r>
            <a:r>
              <a:rPr lang="de-DE" dirty="0" err="1" smtClean="0"/>
              <a:t>protected</a:t>
            </a:r>
            <a:r>
              <a:rPr lang="de-DE" dirty="0" smtClean="0"/>
              <a:t> </a:t>
            </a:r>
            <a:r>
              <a:rPr lang="de-DE" dirty="0" err="1" smtClean="0"/>
              <a:t>environment</a:t>
            </a:r>
            <a:endParaRPr lang="de-DE" dirty="0" smtClean="0"/>
          </a:p>
          <a:p>
            <a:pPr>
              <a:defRPr/>
            </a:pPr>
            <a:r>
              <a:rPr lang="de-DE" dirty="0" smtClean="0"/>
              <a:t>Wide </a:t>
            </a:r>
            <a:r>
              <a:rPr lang="de-DE" dirty="0" err="1" smtClean="0"/>
              <a:t>range</a:t>
            </a:r>
            <a:r>
              <a:rPr lang="de-DE" dirty="0" smtClean="0"/>
              <a:t> </a:t>
            </a:r>
            <a:r>
              <a:rPr lang="de-DE" dirty="0" err="1" smtClean="0"/>
              <a:t>of</a:t>
            </a:r>
            <a:r>
              <a:rPr lang="de-DE" dirty="0" smtClean="0"/>
              <a:t> </a:t>
            </a:r>
            <a:r>
              <a:rPr lang="de-DE" dirty="0" err="1" smtClean="0"/>
              <a:t>question</a:t>
            </a:r>
            <a:r>
              <a:rPr lang="de-DE" dirty="0" smtClean="0"/>
              <a:t> </a:t>
            </a:r>
            <a:r>
              <a:rPr lang="de-DE" dirty="0" err="1" smtClean="0"/>
              <a:t>types</a:t>
            </a:r>
            <a:endParaRPr lang="de-DE" dirty="0" smtClean="0"/>
          </a:p>
          <a:p>
            <a:pPr>
              <a:defRPr/>
            </a:pPr>
            <a:r>
              <a:rPr lang="de-DE" dirty="0" smtClean="0"/>
              <a:t>Advantages vs. </a:t>
            </a:r>
            <a:r>
              <a:rPr lang="de-DE" dirty="0" err="1" smtClean="0"/>
              <a:t>Disadvantages</a:t>
            </a:r>
            <a:endParaRPr lang="de-DE" dirty="0"/>
          </a:p>
        </p:txBody>
      </p:sp>
      <p:pic>
        <p:nvPicPr>
          <p:cNvPr id="4" name="Bildplatzhalter 2"/>
          <p:cNvPicPr>
            <a:picLocks noChangeAspect="1"/>
          </p:cNvPicPr>
          <p:nvPr/>
        </p:nvPicPr>
        <p:blipFill>
          <a:blip r:embed="rId3">
            <a:extLst>
              <a:ext uri="{28A0092B-C50C-407E-A947-70E740481C1C}">
                <a14:useLocalDpi xmlns:a14="http://schemas.microsoft.com/office/drawing/2010/main" val="0"/>
              </a:ext>
            </a:extLst>
          </a:blip>
          <a:srcRect l="21986" r="21986"/>
          <a:stretch>
            <a:fillRect/>
          </a:stretch>
        </p:blipFill>
        <p:spPr>
          <a:xfrm>
            <a:off x="7176120" y="1628800"/>
            <a:ext cx="4354136" cy="4531052"/>
          </a:xfrm>
          <a:prstGeom prst="rect">
            <a:avLst/>
          </a:prstGeom>
        </p:spPr>
      </p:pic>
      <p:sp>
        <p:nvSpPr>
          <p:cNvPr id="5" name="Textfeld 4"/>
          <p:cNvSpPr txBox="1"/>
          <p:nvPr/>
        </p:nvSpPr>
        <p:spPr>
          <a:xfrm>
            <a:off x="7176120" y="6309320"/>
            <a:ext cx="4824536" cy="369332"/>
          </a:xfrm>
          <a:prstGeom prst="rect">
            <a:avLst/>
          </a:prstGeom>
          <a:noFill/>
        </p:spPr>
        <p:txBody>
          <a:bodyPr wrap="square" rtlCol="0">
            <a:spAutoFit/>
          </a:bodyPr>
          <a:lstStyle/>
          <a:p>
            <a:r>
              <a:rPr lang="de-DE" dirty="0" smtClean="0"/>
              <a:t>E-Assessment Center </a:t>
            </a:r>
            <a:r>
              <a:rPr lang="de-DE" dirty="0" err="1" smtClean="0"/>
              <a:t>of</a:t>
            </a:r>
            <a:r>
              <a:rPr lang="de-DE" dirty="0" smtClean="0"/>
              <a:t> </a:t>
            </a:r>
            <a:r>
              <a:rPr lang="de-DE" dirty="0" err="1" smtClean="0"/>
              <a:t>the</a:t>
            </a:r>
            <a:r>
              <a:rPr lang="de-DE" dirty="0" smtClean="0"/>
              <a:t> University Leipzig</a:t>
            </a:r>
            <a:endParaRPr lang="de-DE" dirty="0"/>
          </a:p>
        </p:txBody>
      </p:sp>
      <p:sp>
        <p:nvSpPr>
          <p:cNvPr id="6" name="Fußzeilenplatzhalter 5"/>
          <p:cNvSpPr>
            <a:spLocks noGrp="1"/>
          </p:cNvSpPr>
          <p:nvPr>
            <p:ph type="ftr" sz="quarter" idx="11"/>
          </p:nvPr>
        </p:nvSpPr>
        <p:spPr/>
        <p:txBody>
          <a:bodyPr/>
          <a:lstStyle/>
          <a:p>
            <a:r>
              <a:rPr lang="de-DE" smtClean="0"/>
              <a:t>Was ist E-Learning?</a:t>
            </a:r>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8</a:t>
            </a:fld>
            <a:endParaRPr lang="de-DE" dirty="0"/>
          </a:p>
        </p:txBody>
      </p:sp>
    </p:spTree>
    <p:extLst>
      <p:ext uri="{BB962C8B-B14F-4D97-AF65-F5344CB8AC3E}">
        <p14:creationId xmlns:p14="http://schemas.microsoft.com/office/powerpoint/2010/main" val="312229280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Projects – </a:t>
            </a:r>
            <a:r>
              <a:rPr lang="de-DE" dirty="0" err="1" smtClean="0"/>
              <a:t>Videopodcasting</a:t>
            </a:r>
            <a:endParaRPr lang="de-DE" dirty="0"/>
          </a:p>
        </p:txBody>
      </p:sp>
      <p:pic>
        <p:nvPicPr>
          <p:cNvPr id="6"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9377" y="1700808"/>
            <a:ext cx="4968552" cy="4546467"/>
          </a:xfrm>
        </p:spPr>
      </p:pic>
      <p:sp>
        <p:nvSpPr>
          <p:cNvPr id="7" name="Inhaltsplatzhalter 6"/>
          <p:cNvSpPr>
            <a:spLocks noGrp="1"/>
          </p:cNvSpPr>
          <p:nvPr>
            <p:ph sz="half" idx="2"/>
          </p:nvPr>
        </p:nvSpPr>
        <p:spPr>
          <a:xfrm>
            <a:off x="6324600" y="2852936"/>
            <a:ext cx="4800600" cy="3547863"/>
          </a:xfrm>
        </p:spPr>
        <p:txBody>
          <a:bodyPr/>
          <a:lstStyle/>
          <a:p>
            <a:r>
              <a:rPr lang="en-US" dirty="0"/>
              <a:t>The appreciation of traditional classroom teaching</a:t>
            </a:r>
            <a:r>
              <a:rPr lang="en-US" dirty="0" smtClean="0"/>
              <a:t>:</a:t>
            </a:r>
          </a:p>
          <a:p>
            <a:r>
              <a:rPr lang="de-DE" dirty="0" smtClean="0"/>
              <a:t>Large </a:t>
            </a:r>
            <a:r>
              <a:rPr lang="de-DE" dirty="0" err="1" smtClean="0"/>
              <a:t>quantities</a:t>
            </a:r>
            <a:r>
              <a:rPr lang="de-DE" dirty="0" smtClean="0"/>
              <a:t> </a:t>
            </a:r>
            <a:r>
              <a:rPr lang="de-DE" dirty="0" err="1" smtClean="0"/>
              <a:t>of</a:t>
            </a:r>
            <a:r>
              <a:rPr lang="de-DE" dirty="0" smtClean="0"/>
              <a:t> material</a:t>
            </a:r>
          </a:p>
          <a:p>
            <a:r>
              <a:rPr lang="de-DE" dirty="0" smtClean="0"/>
              <a:t>Limited </a:t>
            </a:r>
            <a:r>
              <a:rPr lang="de-DE" dirty="0" err="1" smtClean="0"/>
              <a:t>possibilities</a:t>
            </a:r>
            <a:r>
              <a:rPr lang="de-DE" dirty="0" smtClean="0"/>
              <a:t> </a:t>
            </a:r>
            <a:r>
              <a:rPr lang="de-DE" dirty="0" err="1" smtClean="0"/>
              <a:t>for</a:t>
            </a:r>
            <a:r>
              <a:rPr lang="de-DE" dirty="0" smtClean="0"/>
              <a:t> </a:t>
            </a:r>
            <a:r>
              <a:rPr lang="de-DE" dirty="0" err="1" smtClean="0"/>
              <a:t>questions</a:t>
            </a:r>
            <a:endParaRPr lang="de-DE" dirty="0" smtClean="0"/>
          </a:p>
          <a:p>
            <a:r>
              <a:rPr lang="de-DE" dirty="0" err="1" smtClean="0"/>
              <a:t>Uniqueness</a:t>
            </a:r>
            <a:r>
              <a:rPr lang="de-DE" dirty="0" smtClean="0"/>
              <a:t> </a:t>
            </a:r>
            <a:r>
              <a:rPr lang="de-DE" dirty="0" err="1" smtClean="0"/>
              <a:t>of</a:t>
            </a:r>
            <a:r>
              <a:rPr lang="de-DE" dirty="0" smtClean="0"/>
              <a:t> </a:t>
            </a:r>
            <a:r>
              <a:rPr lang="de-DE" dirty="0" err="1" smtClean="0"/>
              <a:t>the</a:t>
            </a:r>
            <a:r>
              <a:rPr lang="de-DE" dirty="0" smtClean="0"/>
              <a:t> </a:t>
            </a:r>
            <a:r>
              <a:rPr lang="de-DE" dirty="0" err="1" smtClean="0"/>
              <a:t>event</a:t>
            </a:r>
            <a:endParaRPr lang="de-DE" dirty="0" smtClean="0"/>
          </a:p>
          <a:p>
            <a:endParaRPr lang="de-DE" dirty="0"/>
          </a:p>
        </p:txBody>
      </p:sp>
      <p:sp>
        <p:nvSpPr>
          <p:cNvPr id="8" name="Textfeld 7"/>
          <p:cNvSpPr txBox="1"/>
          <p:nvPr/>
        </p:nvSpPr>
        <p:spPr>
          <a:xfrm>
            <a:off x="443572" y="6262299"/>
            <a:ext cx="5760640" cy="276999"/>
          </a:xfrm>
          <a:prstGeom prst="rect">
            <a:avLst/>
          </a:prstGeom>
          <a:noFill/>
        </p:spPr>
        <p:txBody>
          <a:bodyPr wrap="square" rtlCol="0">
            <a:spAutoFit/>
          </a:bodyPr>
          <a:lstStyle/>
          <a:p>
            <a:r>
              <a:rPr lang="de-DE" sz="1200" dirty="0"/>
              <a:t>Player für Videovorlesungen, hier die Einführungsvorlesung von Prof. Dr. Lenk</a:t>
            </a:r>
          </a:p>
        </p:txBody>
      </p:sp>
      <p:sp>
        <p:nvSpPr>
          <p:cNvPr id="9" name="Fußzeilenplatzhalter 8"/>
          <p:cNvSpPr>
            <a:spLocks noGrp="1"/>
          </p:cNvSpPr>
          <p:nvPr>
            <p:ph type="ftr" sz="quarter" idx="11"/>
          </p:nvPr>
        </p:nvSpPr>
        <p:spPr/>
        <p:txBody>
          <a:bodyPr/>
          <a:lstStyle/>
          <a:p>
            <a:r>
              <a:rPr lang="de-DE" smtClean="0"/>
              <a:t>Was ist E-Learning?</a:t>
            </a:r>
            <a:endParaRPr lang="de-DE" dirty="0"/>
          </a:p>
        </p:txBody>
      </p:sp>
      <p:sp>
        <p:nvSpPr>
          <p:cNvPr id="10" name="Foliennummernplatzhalter 9"/>
          <p:cNvSpPr>
            <a:spLocks noGrp="1"/>
          </p:cNvSpPr>
          <p:nvPr>
            <p:ph type="sldNum" sz="quarter" idx="12"/>
          </p:nvPr>
        </p:nvSpPr>
        <p:spPr/>
        <p:txBody>
          <a:bodyPr/>
          <a:lstStyle/>
          <a:p>
            <a:fld id="{E31375A4-56A4-47D6-9801-1991572033F7}" type="slidenum">
              <a:rPr lang="de-DE" smtClean="0"/>
              <a:t>9</a:t>
            </a:fld>
            <a:endParaRPr lang="de-DE" dirty="0"/>
          </a:p>
        </p:txBody>
      </p:sp>
    </p:spTree>
    <p:extLst>
      <p:ext uri="{BB962C8B-B14F-4D97-AF65-F5344CB8AC3E}">
        <p14:creationId xmlns:p14="http://schemas.microsoft.com/office/powerpoint/2010/main" val="390556848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MedicalHealth_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ür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Büro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ür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üro Theme" id="{62F939B6-93AF-4DB8-9C6B-D6C7DFDC589F}" vid="{4A3C46E8-61CC-4603-A589-7422A47A8E4A}"/>
    </a:ext>
  </a:extLst>
</a:theme>
</file>

<file path=ppt/theme/theme3.xml><?xml version="1.0" encoding="utf-8"?>
<a:theme xmlns:a="http://schemas.openxmlformats.org/drawingml/2006/main" name="Büro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ür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üro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5A98EF-AFBD-4156-994E-8E0D8893B9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im Design Medizinisch (Breitbild)</Template>
  <TotalTime>0</TotalTime>
  <Words>2901</Words>
  <Application>Microsoft Office PowerPoint</Application>
  <PresentationFormat>Breitbild</PresentationFormat>
  <Paragraphs>307</Paragraphs>
  <Slides>18</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MS PGothic</vt:lpstr>
      <vt:lpstr>MS PGothic</vt:lpstr>
      <vt:lpstr>Arial</vt:lpstr>
      <vt:lpstr>Comic Sans MS</vt:lpstr>
      <vt:lpstr>Franklin Gothic Medium</vt:lpstr>
      <vt:lpstr>Wingdings</vt:lpstr>
      <vt:lpstr>MedicalHealth_16x9</vt:lpstr>
      <vt:lpstr>What is E-Learning?</vt:lpstr>
      <vt:lpstr>Inhaltlicher Abriss</vt:lpstr>
      <vt:lpstr>Introduction – Konstanze Pabst M.A.</vt:lpstr>
      <vt:lpstr>E-Learning Synonyms</vt:lpstr>
      <vt:lpstr>Overview about E-Learning– the term E-Learning</vt:lpstr>
      <vt:lpstr>Overview about E-Learning– the term E-Learning</vt:lpstr>
      <vt:lpstr>Overview about E-Learning– the term Blended -Learning</vt:lpstr>
      <vt:lpstr>Projects – E-Assessment</vt:lpstr>
      <vt:lpstr>Projects – Videopodcasting</vt:lpstr>
      <vt:lpstr>Projects – Videopodcasting</vt:lpstr>
      <vt:lpstr>  E-course practice:  How it works and what it costs?  </vt:lpstr>
      <vt:lpstr>Projects – Moodle </vt:lpstr>
      <vt:lpstr>Projects – Moodle &amp; best-practice</vt:lpstr>
      <vt:lpstr>Projects – E-Portfolio software Mahara</vt:lpstr>
      <vt:lpstr>What does Mahara?</vt:lpstr>
      <vt:lpstr>Scenarios - First Leipziger educational film for oriental manuscript studies</vt:lpstr>
      <vt:lpstr>E-Learning-Moduls for toxicology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2015-05-21T10:13:40Z</dcterms:created>
  <dcterms:modified xsi:type="dcterms:W3CDTF">2016-08-18T05:59:55Z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